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377" r:id="rId3"/>
    <p:sldId id="616" r:id="rId4"/>
    <p:sldId id="609" r:id="rId5"/>
    <p:sldId id="562" r:id="rId6"/>
    <p:sldId id="613" r:id="rId7"/>
    <p:sldId id="664" r:id="rId8"/>
    <p:sldId id="603" r:id="rId9"/>
    <p:sldId id="652" r:id="rId10"/>
    <p:sldId id="656" r:id="rId11"/>
    <p:sldId id="610" r:id="rId12"/>
    <p:sldId id="654" r:id="rId13"/>
    <p:sldId id="655" r:id="rId14"/>
    <p:sldId id="657" r:id="rId15"/>
    <p:sldId id="658" r:id="rId16"/>
    <p:sldId id="659" r:id="rId17"/>
    <p:sldId id="660" r:id="rId18"/>
    <p:sldId id="661" r:id="rId19"/>
    <p:sldId id="662" r:id="rId20"/>
    <p:sldId id="663" r:id="rId21"/>
    <p:sldId id="665" r:id="rId22"/>
    <p:sldId id="666" r:id="rId23"/>
    <p:sldId id="589" r:id="rId24"/>
    <p:sldId id="621" r:id="rId25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9BBB59"/>
    <a:srgbClr val="FFCC66"/>
    <a:srgbClr val="C0504D"/>
    <a:srgbClr val="FF3300"/>
    <a:srgbClr val="FFFF99"/>
    <a:srgbClr val="003366"/>
    <a:srgbClr val="333399"/>
    <a:srgbClr val="003399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1" autoAdjust="0"/>
    <p:restoredTop sz="88038" autoAdjust="0"/>
  </p:normalViewPr>
  <p:slideViewPr>
    <p:cSldViewPr>
      <p:cViewPr varScale="1">
        <p:scale>
          <a:sx n="66" d="100"/>
          <a:sy n="66" d="100"/>
        </p:scale>
        <p:origin x="4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69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EEE401-6B68-4743-B615-4EB7DD415AD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5542B9D6-9C9E-4F65-9A5F-4D5B8E6F6D48}">
      <dgm:prSet phldrT="[Text]" custT="1"/>
      <dgm:spPr/>
      <dgm:t>
        <a:bodyPr/>
        <a:lstStyle/>
        <a:p>
          <a:r>
            <a:rPr lang="it-IT" sz="2400" dirty="0"/>
            <a:t>Axe n° 1</a:t>
          </a:r>
        </a:p>
      </dgm:t>
    </dgm:pt>
    <dgm:pt modelId="{9A97E6BF-CB8A-463D-B551-DCEF1E19F37B}" type="parTrans" cxnId="{0F3A0D6E-94DD-4825-8821-716BFD3E3462}">
      <dgm:prSet/>
      <dgm:spPr/>
      <dgm:t>
        <a:bodyPr/>
        <a:lstStyle/>
        <a:p>
          <a:endParaRPr lang="it-IT"/>
        </a:p>
      </dgm:t>
    </dgm:pt>
    <dgm:pt modelId="{D40F8F06-192B-4ACD-84F9-E83CBE465A69}" type="sibTrans" cxnId="{0F3A0D6E-94DD-4825-8821-716BFD3E3462}">
      <dgm:prSet/>
      <dgm:spPr/>
      <dgm:t>
        <a:bodyPr/>
        <a:lstStyle/>
        <a:p>
          <a:endParaRPr lang="it-IT"/>
        </a:p>
      </dgm:t>
    </dgm:pt>
    <dgm:pt modelId="{3853D5A3-723B-43EA-B7EF-D2BB2308EAE4}">
      <dgm:prSet phldrT="[Text]" custT="1"/>
      <dgm:spPr/>
      <dgm:t>
        <a:bodyPr anchor="ctr" anchorCtr="0"/>
        <a:lstStyle/>
        <a:p>
          <a:pPr marL="179388" indent="-179388" algn="just"/>
          <a:r>
            <a:rPr lang="en-US" sz="2400" dirty="0"/>
            <a:t>Ensure Flood Risk </a:t>
          </a:r>
          <a:r>
            <a:rPr lang="en-US" sz="2400" b="1" dirty="0"/>
            <a:t>Awareness</a:t>
          </a:r>
          <a:r>
            <a:rPr lang="en-US" sz="2400" dirty="0"/>
            <a:t>, </a:t>
          </a:r>
          <a:r>
            <a:rPr lang="en-US" sz="2400" b="1" dirty="0"/>
            <a:t>Preparedness</a:t>
          </a:r>
          <a:r>
            <a:rPr lang="en-US" sz="2400" dirty="0"/>
            <a:t> &amp; </a:t>
          </a:r>
          <a:r>
            <a:rPr lang="en-US" sz="2400" b="1" dirty="0"/>
            <a:t>Good Governance</a:t>
          </a:r>
          <a:endParaRPr lang="it-IT" sz="2400" b="1" dirty="0"/>
        </a:p>
      </dgm:t>
    </dgm:pt>
    <dgm:pt modelId="{1D8F3ED5-AECF-4D29-A314-4E68E8C66D13}" type="parTrans" cxnId="{2F3A2B2D-5B74-4F14-A4CA-559A5EC40449}">
      <dgm:prSet/>
      <dgm:spPr/>
      <dgm:t>
        <a:bodyPr/>
        <a:lstStyle/>
        <a:p>
          <a:endParaRPr lang="it-IT"/>
        </a:p>
      </dgm:t>
    </dgm:pt>
    <dgm:pt modelId="{6C58094A-D3B5-42C8-B208-8D3EBB96A6EE}" type="sibTrans" cxnId="{2F3A2B2D-5B74-4F14-A4CA-559A5EC40449}">
      <dgm:prSet/>
      <dgm:spPr/>
      <dgm:t>
        <a:bodyPr/>
        <a:lstStyle/>
        <a:p>
          <a:endParaRPr lang="it-IT"/>
        </a:p>
      </dgm:t>
    </dgm:pt>
    <dgm:pt modelId="{7E9AEC1B-BD8A-4ED1-AE19-6C234706C2C8}">
      <dgm:prSet phldrT="[Text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Axe n° 3</a:t>
          </a:r>
        </a:p>
      </dgm:t>
    </dgm:pt>
    <dgm:pt modelId="{92895A5E-EBC1-4514-A0C9-23162A46DDA7}" type="sibTrans" cxnId="{DF400E8C-FA24-4905-8961-97F9B0BD30B6}">
      <dgm:prSet/>
      <dgm:spPr/>
      <dgm:t>
        <a:bodyPr/>
        <a:lstStyle/>
        <a:p>
          <a:endParaRPr lang="it-IT"/>
        </a:p>
      </dgm:t>
    </dgm:pt>
    <dgm:pt modelId="{8988BAA2-1C3D-400F-8E4A-4752F0253BF2}" type="parTrans" cxnId="{DF400E8C-FA24-4905-8961-97F9B0BD30B6}">
      <dgm:prSet/>
      <dgm:spPr/>
      <dgm:t>
        <a:bodyPr/>
        <a:lstStyle/>
        <a:p>
          <a:endParaRPr lang="it-IT"/>
        </a:p>
      </dgm:t>
    </dgm:pt>
    <dgm:pt modelId="{AB632A1B-935A-40EE-B098-0EC45C694197}">
      <dgm:prSet phldrT="[Text]" custT="1"/>
      <dgm:spPr/>
      <dgm:t>
        <a:bodyPr/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Axe n° 2</a:t>
          </a:r>
        </a:p>
      </dgm:t>
    </dgm:pt>
    <dgm:pt modelId="{C3CBF3D1-0616-4AA9-A05A-818402BB21CB}" type="parTrans" cxnId="{87AC5C6D-2364-4F6C-A7AA-D0A8C1BFE9F5}">
      <dgm:prSet/>
      <dgm:spPr/>
      <dgm:t>
        <a:bodyPr/>
        <a:lstStyle/>
        <a:p>
          <a:endParaRPr lang="it-IT"/>
        </a:p>
      </dgm:t>
    </dgm:pt>
    <dgm:pt modelId="{821994B0-AF7F-4A40-8F47-D32F49218A2E}" type="sibTrans" cxnId="{87AC5C6D-2364-4F6C-A7AA-D0A8C1BFE9F5}">
      <dgm:prSet/>
      <dgm:spPr/>
      <dgm:t>
        <a:bodyPr/>
        <a:lstStyle/>
        <a:p>
          <a:endParaRPr lang="it-IT"/>
        </a:p>
      </dgm:t>
    </dgm:pt>
    <dgm:pt modelId="{9FF795D6-23D9-4918-B2AD-95982CDA1A33}">
      <dgm:prSet phldrT="[Text]" custT="1"/>
      <dgm:spPr/>
      <dgm:t>
        <a:bodyPr anchor="ctr" anchorCtr="0"/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Incentive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Nature Based Solutions   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&amp;    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No-Regret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Climate Adaptation Measures</a:t>
          </a:r>
          <a:endParaRPr lang="it-IT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AE9F7605-66F1-4714-80B5-486D2730330C}" type="parTrans" cxnId="{10E94532-D723-4CE9-9625-4E52B64AF052}">
      <dgm:prSet/>
      <dgm:spPr/>
      <dgm:t>
        <a:bodyPr/>
        <a:lstStyle/>
        <a:p>
          <a:endParaRPr lang="it-IT"/>
        </a:p>
      </dgm:t>
    </dgm:pt>
    <dgm:pt modelId="{75DA8F63-BD01-4AD2-87A8-F23E1089DE4D}" type="sibTrans" cxnId="{10E94532-D723-4CE9-9625-4E52B64AF052}">
      <dgm:prSet/>
      <dgm:spPr/>
      <dgm:t>
        <a:bodyPr/>
        <a:lstStyle/>
        <a:p>
          <a:endParaRPr lang="it-IT"/>
        </a:p>
      </dgm:t>
    </dgm:pt>
    <dgm:pt modelId="{4355ABDF-525C-4D20-8C3C-03D3AD5C66B9}">
      <dgm:prSet custT="1"/>
      <dgm:spPr/>
      <dgm:t>
        <a:bodyPr anchor="ctr" anchorCtr="0"/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Promote Equitable Transboundary Cooperation and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Bottom-Up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Community Based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Projects</a:t>
          </a:r>
          <a:endParaRPr lang="it-IT" sz="2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gm:t>
    </dgm:pt>
    <dgm:pt modelId="{F79AA1D7-306D-4EF5-ACFE-850BEDCF7D6B}" type="parTrans" cxnId="{30B16710-2F09-43FB-8983-905DD7C7E0DA}">
      <dgm:prSet/>
      <dgm:spPr/>
      <dgm:t>
        <a:bodyPr/>
        <a:lstStyle/>
        <a:p>
          <a:endParaRPr lang="it-IT"/>
        </a:p>
      </dgm:t>
    </dgm:pt>
    <dgm:pt modelId="{2A77869B-E976-4F7C-9483-401868DB2BBE}" type="sibTrans" cxnId="{30B16710-2F09-43FB-8983-905DD7C7E0DA}">
      <dgm:prSet/>
      <dgm:spPr/>
      <dgm:t>
        <a:bodyPr/>
        <a:lstStyle/>
        <a:p>
          <a:endParaRPr lang="it-IT"/>
        </a:p>
      </dgm:t>
    </dgm:pt>
    <dgm:pt modelId="{68169A98-82DB-46CA-B309-AE5823A48019}" type="pres">
      <dgm:prSet presAssocID="{65EEE401-6B68-4743-B615-4EB7DD415AD5}" presName="Name0" presStyleCnt="0">
        <dgm:presLayoutVars>
          <dgm:dir/>
          <dgm:animLvl val="lvl"/>
          <dgm:resizeHandles/>
        </dgm:presLayoutVars>
      </dgm:prSet>
      <dgm:spPr/>
    </dgm:pt>
    <dgm:pt modelId="{C7041F51-40F1-4E7B-B918-A68A1E7CD386}" type="pres">
      <dgm:prSet presAssocID="{5542B9D6-9C9E-4F65-9A5F-4D5B8E6F6D48}" presName="linNode" presStyleCnt="0"/>
      <dgm:spPr/>
    </dgm:pt>
    <dgm:pt modelId="{A8C8D47B-7A73-4C55-ADC1-AC71FD73CB1D}" type="pres">
      <dgm:prSet presAssocID="{5542B9D6-9C9E-4F65-9A5F-4D5B8E6F6D48}" presName="parentShp" presStyleLbl="node1" presStyleIdx="0" presStyleCnt="3" custScaleX="55462" custLinFactNeighborX="-11852" custLinFactNeighborY="1242">
        <dgm:presLayoutVars>
          <dgm:bulletEnabled val="1"/>
        </dgm:presLayoutVars>
      </dgm:prSet>
      <dgm:spPr/>
    </dgm:pt>
    <dgm:pt modelId="{7DA36B5E-54FD-4DC7-A169-C2714301BB72}" type="pres">
      <dgm:prSet presAssocID="{5542B9D6-9C9E-4F65-9A5F-4D5B8E6F6D48}" presName="childShp" presStyleLbl="bgAccFollowNode1" presStyleIdx="0" presStyleCnt="3" custScaleX="124090" custLinFactNeighborY="631">
        <dgm:presLayoutVars>
          <dgm:bulletEnabled val="1"/>
        </dgm:presLayoutVars>
      </dgm:prSet>
      <dgm:spPr/>
    </dgm:pt>
    <dgm:pt modelId="{6AE5E7FC-FBC8-4862-A641-119CC0C7887C}" type="pres">
      <dgm:prSet presAssocID="{D40F8F06-192B-4ACD-84F9-E83CBE465A69}" presName="spacing" presStyleCnt="0"/>
      <dgm:spPr/>
    </dgm:pt>
    <dgm:pt modelId="{51034CAE-1312-4147-B2FB-F87BAB605EEF}" type="pres">
      <dgm:prSet presAssocID="{7E9AEC1B-BD8A-4ED1-AE19-6C234706C2C8}" presName="linNode" presStyleCnt="0"/>
      <dgm:spPr/>
    </dgm:pt>
    <dgm:pt modelId="{4CC829A9-A795-4F3D-9FA1-C7E81845BE16}" type="pres">
      <dgm:prSet presAssocID="{7E9AEC1B-BD8A-4ED1-AE19-6C234706C2C8}" presName="parentShp" presStyleLbl="node1" presStyleIdx="1" presStyleCnt="3" custScaleX="55462" custLinFactY="6068" custLinFactNeighborX="-2801" custLinFactNeighborY="100000">
        <dgm:presLayoutVars>
          <dgm:bulletEnabled val="1"/>
        </dgm:presLayoutVars>
      </dgm:prSet>
      <dgm:spPr/>
    </dgm:pt>
    <dgm:pt modelId="{ABC05509-01BA-4CB8-8340-95829CA10DCC}" type="pres">
      <dgm:prSet presAssocID="{7E9AEC1B-BD8A-4ED1-AE19-6C234706C2C8}" presName="childShp" presStyleLbl="bgAccFollowNode1" presStyleIdx="1" presStyleCnt="3" custScaleX="124090" custLinFactY="5457" custLinFactNeighborY="100000">
        <dgm:presLayoutVars>
          <dgm:bulletEnabled val="1"/>
        </dgm:presLayoutVars>
      </dgm:prSet>
      <dgm:spPr/>
    </dgm:pt>
    <dgm:pt modelId="{E86C43B3-3960-4CD1-A1CE-10DF170B8C58}" type="pres">
      <dgm:prSet presAssocID="{92895A5E-EBC1-4514-A0C9-23162A46DDA7}" presName="spacing" presStyleCnt="0"/>
      <dgm:spPr/>
    </dgm:pt>
    <dgm:pt modelId="{ACEE0E10-C872-494B-BDED-D30E9A82D97A}" type="pres">
      <dgm:prSet presAssocID="{AB632A1B-935A-40EE-B098-0EC45C694197}" presName="linNode" presStyleCnt="0"/>
      <dgm:spPr/>
    </dgm:pt>
    <dgm:pt modelId="{318B0115-7E6E-4937-88C1-A576534A1ADC}" type="pres">
      <dgm:prSet presAssocID="{AB632A1B-935A-40EE-B098-0EC45C694197}" presName="parentShp" presStyleLbl="node1" presStyleIdx="2" presStyleCnt="3" custScaleX="55462" custScaleY="82645" custLinFactY="-12797" custLinFactNeighborX="-2801" custLinFactNeighborY="-100000">
        <dgm:presLayoutVars>
          <dgm:bulletEnabled val="1"/>
        </dgm:presLayoutVars>
      </dgm:prSet>
      <dgm:spPr/>
    </dgm:pt>
    <dgm:pt modelId="{9ECE7BC8-163A-4ABD-96E3-C086C96D2C54}" type="pres">
      <dgm:prSet presAssocID="{AB632A1B-935A-40EE-B098-0EC45C694197}" presName="childShp" presStyleLbl="bgAccFollowNode1" presStyleIdx="2" presStyleCnt="3" custScaleX="124090" custScaleY="82645" custLinFactY="-12797" custLinFactNeighborY="-100000">
        <dgm:presLayoutVars>
          <dgm:bulletEnabled val="1"/>
        </dgm:presLayoutVars>
      </dgm:prSet>
      <dgm:spPr/>
    </dgm:pt>
  </dgm:ptLst>
  <dgm:cxnLst>
    <dgm:cxn modelId="{4C997E03-CFD2-48DC-8A97-2BC989325C39}" type="presOf" srcId="{4355ABDF-525C-4D20-8C3C-03D3AD5C66B9}" destId="{ABC05509-01BA-4CB8-8340-95829CA10DCC}" srcOrd="0" destOrd="0" presId="urn:microsoft.com/office/officeart/2005/8/layout/vList6"/>
    <dgm:cxn modelId="{30B16710-2F09-43FB-8983-905DD7C7E0DA}" srcId="{7E9AEC1B-BD8A-4ED1-AE19-6C234706C2C8}" destId="{4355ABDF-525C-4D20-8C3C-03D3AD5C66B9}" srcOrd="0" destOrd="0" parTransId="{F79AA1D7-306D-4EF5-ACFE-850BEDCF7D6B}" sibTransId="{2A77869B-E976-4F7C-9483-401868DB2BBE}"/>
    <dgm:cxn modelId="{6259B520-1495-41CE-80BD-6075CF15C47C}" type="presOf" srcId="{3853D5A3-723B-43EA-B7EF-D2BB2308EAE4}" destId="{7DA36B5E-54FD-4DC7-A169-C2714301BB72}" srcOrd="0" destOrd="0" presId="urn:microsoft.com/office/officeart/2005/8/layout/vList6"/>
    <dgm:cxn modelId="{2F3A2B2D-5B74-4F14-A4CA-559A5EC40449}" srcId="{5542B9D6-9C9E-4F65-9A5F-4D5B8E6F6D48}" destId="{3853D5A3-723B-43EA-B7EF-D2BB2308EAE4}" srcOrd="0" destOrd="0" parTransId="{1D8F3ED5-AECF-4D29-A314-4E68E8C66D13}" sibTransId="{6C58094A-D3B5-42C8-B208-8D3EBB96A6EE}"/>
    <dgm:cxn modelId="{10E94532-D723-4CE9-9625-4E52B64AF052}" srcId="{AB632A1B-935A-40EE-B098-0EC45C694197}" destId="{9FF795D6-23D9-4918-B2AD-95982CDA1A33}" srcOrd="0" destOrd="0" parTransId="{AE9F7605-66F1-4714-80B5-486D2730330C}" sibTransId="{75DA8F63-BD01-4AD2-87A8-F23E1089DE4D}"/>
    <dgm:cxn modelId="{87AC5C6D-2364-4F6C-A7AA-D0A8C1BFE9F5}" srcId="{65EEE401-6B68-4743-B615-4EB7DD415AD5}" destId="{AB632A1B-935A-40EE-B098-0EC45C694197}" srcOrd="2" destOrd="0" parTransId="{C3CBF3D1-0616-4AA9-A05A-818402BB21CB}" sibTransId="{821994B0-AF7F-4A40-8F47-D32F49218A2E}"/>
    <dgm:cxn modelId="{0F3A0D6E-94DD-4825-8821-716BFD3E3462}" srcId="{65EEE401-6B68-4743-B615-4EB7DD415AD5}" destId="{5542B9D6-9C9E-4F65-9A5F-4D5B8E6F6D48}" srcOrd="0" destOrd="0" parTransId="{9A97E6BF-CB8A-463D-B551-DCEF1E19F37B}" sibTransId="{D40F8F06-192B-4ACD-84F9-E83CBE465A69}"/>
    <dgm:cxn modelId="{DDD4A050-6EF9-489F-8A85-89D26DB8AFD5}" type="presOf" srcId="{65EEE401-6B68-4743-B615-4EB7DD415AD5}" destId="{68169A98-82DB-46CA-B309-AE5823A48019}" srcOrd="0" destOrd="0" presId="urn:microsoft.com/office/officeart/2005/8/layout/vList6"/>
    <dgm:cxn modelId="{4FAB7B77-6F54-4E2D-87AF-E3ADD2B4CB33}" type="presOf" srcId="{AB632A1B-935A-40EE-B098-0EC45C694197}" destId="{318B0115-7E6E-4937-88C1-A576534A1ADC}" srcOrd="0" destOrd="0" presId="urn:microsoft.com/office/officeart/2005/8/layout/vList6"/>
    <dgm:cxn modelId="{DF400E8C-FA24-4905-8961-97F9B0BD30B6}" srcId="{65EEE401-6B68-4743-B615-4EB7DD415AD5}" destId="{7E9AEC1B-BD8A-4ED1-AE19-6C234706C2C8}" srcOrd="1" destOrd="0" parTransId="{8988BAA2-1C3D-400F-8E4A-4752F0253BF2}" sibTransId="{92895A5E-EBC1-4514-A0C9-23162A46DDA7}"/>
    <dgm:cxn modelId="{846107AE-22A0-445C-94BD-3EF0A48B0E4A}" type="presOf" srcId="{9FF795D6-23D9-4918-B2AD-95982CDA1A33}" destId="{9ECE7BC8-163A-4ABD-96E3-C086C96D2C54}" srcOrd="0" destOrd="0" presId="urn:microsoft.com/office/officeart/2005/8/layout/vList6"/>
    <dgm:cxn modelId="{301312CD-F686-45ED-BF84-F5F5646BB41E}" type="presOf" srcId="{5542B9D6-9C9E-4F65-9A5F-4D5B8E6F6D48}" destId="{A8C8D47B-7A73-4C55-ADC1-AC71FD73CB1D}" srcOrd="0" destOrd="0" presId="urn:microsoft.com/office/officeart/2005/8/layout/vList6"/>
    <dgm:cxn modelId="{78189FFF-6CB5-4F0D-845D-50BE81A4A2B6}" type="presOf" srcId="{7E9AEC1B-BD8A-4ED1-AE19-6C234706C2C8}" destId="{4CC829A9-A795-4F3D-9FA1-C7E81845BE16}" srcOrd="0" destOrd="0" presId="urn:microsoft.com/office/officeart/2005/8/layout/vList6"/>
    <dgm:cxn modelId="{4FF9A6AF-8FEB-4DC1-B206-B4E79318AF25}" type="presParOf" srcId="{68169A98-82DB-46CA-B309-AE5823A48019}" destId="{C7041F51-40F1-4E7B-B918-A68A1E7CD386}" srcOrd="0" destOrd="0" presId="urn:microsoft.com/office/officeart/2005/8/layout/vList6"/>
    <dgm:cxn modelId="{888BEE27-1BAB-400A-ACCE-F14B81F5E886}" type="presParOf" srcId="{C7041F51-40F1-4E7B-B918-A68A1E7CD386}" destId="{A8C8D47B-7A73-4C55-ADC1-AC71FD73CB1D}" srcOrd="0" destOrd="0" presId="urn:microsoft.com/office/officeart/2005/8/layout/vList6"/>
    <dgm:cxn modelId="{69286051-635B-4F10-A3A3-0C4078ACAA35}" type="presParOf" srcId="{C7041F51-40F1-4E7B-B918-A68A1E7CD386}" destId="{7DA36B5E-54FD-4DC7-A169-C2714301BB72}" srcOrd="1" destOrd="0" presId="urn:microsoft.com/office/officeart/2005/8/layout/vList6"/>
    <dgm:cxn modelId="{7B2C436C-1F0E-48EA-ABDE-BCD688BCC675}" type="presParOf" srcId="{68169A98-82DB-46CA-B309-AE5823A48019}" destId="{6AE5E7FC-FBC8-4862-A641-119CC0C7887C}" srcOrd="1" destOrd="0" presId="urn:microsoft.com/office/officeart/2005/8/layout/vList6"/>
    <dgm:cxn modelId="{CBF01E2A-72F1-4164-8E66-0A7AD0307118}" type="presParOf" srcId="{68169A98-82DB-46CA-B309-AE5823A48019}" destId="{51034CAE-1312-4147-B2FB-F87BAB605EEF}" srcOrd="2" destOrd="0" presId="urn:microsoft.com/office/officeart/2005/8/layout/vList6"/>
    <dgm:cxn modelId="{F5ED5DD5-DBB0-46F9-AA59-62672EAAA3D9}" type="presParOf" srcId="{51034CAE-1312-4147-B2FB-F87BAB605EEF}" destId="{4CC829A9-A795-4F3D-9FA1-C7E81845BE16}" srcOrd="0" destOrd="0" presId="urn:microsoft.com/office/officeart/2005/8/layout/vList6"/>
    <dgm:cxn modelId="{08F89655-5EC8-416D-A423-850805132EA5}" type="presParOf" srcId="{51034CAE-1312-4147-B2FB-F87BAB605EEF}" destId="{ABC05509-01BA-4CB8-8340-95829CA10DCC}" srcOrd="1" destOrd="0" presId="urn:microsoft.com/office/officeart/2005/8/layout/vList6"/>
    <dgm:cxn modelId="{53AEE12A-CB8A-4D13-B13F-53653E4A36DB}" type="presParOf" srcId="{68169A98-82DB-46CA-B309-AE5823A48019}" destId="{E86C43B3-3960-4CD1-A1CE-10DF170B8C58}" srcOrd="3" destOrd="0" presId="urn:microsoft.com/office/officeart/2005/8/layout/vList6"/>
    <dgm:cxn modelId="{61251DFD-9092-4135-AF71-BB1F086400CF}" type="presParOf" srcId="{68169A98-82DB-46CA-B309-AE5823A48019}" destId="{ACEE0E10-C872-494B-BDED-D30E9A82D97A}" srcOrd="4" destOrd="0" presId="urn:microsoft.com/office/officeart/2005/8/layout/vList6"/>
    <dgm:cxn modelId="{F06D1DFB-7F82-4D75-B287-7F8CD08C0148}" type="presParOf" srcId="{ACEE0E10-C872-494B-BDED-D30E9A82D97A}" destId="{318B0115-7E6E-4937-88C1-A576534A1ADC}" srcOrd="0" destOrd="0" presId="urn:microsoft.com/office/officeart/2005/8/layout/vList6"/>
    <dgm:cxn modelId="{6E320650-70CE-47E9-9FC5-7BDB0FFFE770}" type="presParOf" srcId="{ACEE0E10-C872-494B-BDED-D30E9A82D97A}" destId="{9ECE7BC8-163A-4ABD-96E3-C086C96D2C54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6F37503-E0E6-4605-BA48-789283BF5EE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C1CFC38E-F655-408D-87A5-0813E6692DFD}">
      <dgm:prSet phldrT="[Text]" custT="1"/>
      <dgm:spPr/>
      <dgm:t>
        <a:bodyPr anchor="b"/>
        <a:lstStyle/>
        <a:p>
          <a:r>
            <a:rPr lang="en-US" sz="1800" b="1" dirty="0">
              <a:solidFill>
                <a:srgbClr val="FFFF00"/>
              </a:solidFill>
            </a:rPr>
            <a:t>VISION</a:t>
          </a:r>
        </a:p>
      </dgm:t>
    </dgm:pt>
    <dgm:pt modelId="{AE7B52BC-E3B7-4C73-83ED-E4CC9C96F8F1}" type="parTrans" cxnId="{AC8AE327-62A3-49AC-8090-3D9A9DABAE54}">
      <dgm:prSet/>
      <dgm:spPr/>
      <dgm:t>
        <a:bodyPr/>
        <a:lstStyle/>
        <a:p>
          <a:endParaRPr lang="en-US"/>
        </a:p>
      </dgm:t>
    </dgm:pt>
    <dgm:pt modelId="{7A6022B6-6A5B-4D74-B661-91A8FCC26C9D}" type="sibTrans" cxnId="{AC8AE327-62A3-49AC-8090-3D9A9DABAE54}">
      <dgm:prSet/>
      <dgm:spPr/>
      <dgm:t>
        <a:bodyPr/>
        <a:lstStyle/>
        <a:p>
          <a:endParaRPr lang="en-US"/>
        </a:p>
      </dgm:t>
    </dgm:pt>
    <dgm:pt modelId="{8E00FF87-F92D-4516-9B3C-F3202E8344F4}">
      <dgm:prSet phldrT="[Text]" custT="1"/>
      <dgm:spPr/>
      <dgm:t>
        <a:bodyPr/>
        <a:lstStyle/>
        <a:p>
          <a:r>
            <a:rPr lang="en-US" sz="1800" b="1" dirty="0">
              <a:solidFill>
                <a:srgbClr val="FFFF00"/>
              </a:solidFill>
            </a:rPr>
            <a:t>STRATEGIC </a:t>
          </a:r>
        </a:p>
        <a:p>
          <a:r>
            <a:rPr lang="en-US" sz="1800" b="1" dirty="0">
              <a:solidFill>
                <a:srgbClr val="FFFF00"/>
              </a:solidFill>
            </a:rPr>
            <a:t>GOALS</a:t>
          </a:r>
        </a:p>
      </dgm:t>
    </dgm:pt>
    <dgm:pt modelId="{58873FCD-A2DB-40BA-AB72-23FD3FB68EF6}" type="parTrans" cxnId="{BA15FCBF-7457-4879-93CD-0A9F36FEE37D}">
      <dgm:prSet/>
      <dgm:spPr/>
      <dgm:t>
        <a:bodyPr/>
        <a:lstStyle/>
        <a:p>
          <a:endParaRPr lang="en-US"/>
        </a:p>
      </dgm:t>
    </dgm:pt>
    <dgm:pt modelId="{80C261A5-7AA3-4332-9BD7-D93BDB1C35E8}" type="sibTrans" cxnId="{BA15FCBF-7457-4879-93CD-0A9F36FEE37D}">
      <dgm:prSet/>
      <dgm:spPr/>
      <dgm:t>
        <a:bodyPr/>
        <a:lstStyle/>
        <a:p>
          <a:endParaRPr lang="en-US"/>
        </a:p>
      </dgm:t>
    </dgm:pt>
    <dgm:pt modelId="{ABA0DBEB-B98F-4BEE-B2A8-15D70C521EAC}">
      <dgm:prSet phldrT="[Text]" custT="1"/>
      <dgm:spPr/>
      <dgm:t>
        <a:bodyPr/>
        <a:lstStyle/>
        <a:p>
          <a:r>
            <a:rPr lang="en-US" sz="1800" b="1" dirty="0">
              <a:solidFill>
                <a:srgbClr val="FFFF00"/>
              </a:solidFill>
            </a:rPr>
            <a:t>STRATEGIC OBJECTIVES</a:t>
          </a:r>
        </a:p>
      </dgm:t>
    </dgm:pt>
    <dgm:pt modelId="{AFFFF0AE-C0A5-4B00-A1EC-E9449C3D522E}" type="parTrans" cxnId="{9389DAA9-2B67-4E71-83F4-2A3B7C7D1F5E}">
      <dgm:prSet/>
      <dgm:spPr/>
      <dgm:t>
        <a:bodyPr/>
        <a:lstStyle/>
        <a:p>
          <a:endParaRPr lang="en-US"/>
        </a:p>
      </dgm:t>
    </dgm:pt>
    <dgm:pt modelId="{C68CFB54-C0B4-4CE1-8E90-582374E89950}" type="sibTrans" cxnId="{9389DAA9-2B67-4E71-83F4-2A3B7C7D1F5E}">
      <dgm:prSet/>
      <dgm:spPr/>
      <dgm:t>
        <a:bodyPr/>
        <a:lstStyle/>
        <a:p>
          <a:endParaRPr lang="en-US"/>
        </a:p>
      </dgm:t>
    </dgm:pt>
    <dgm:pt modelId="{FD69A063-DF89-43A2-B171-141309F0E11D}">
      <dgm:prSet custT="1"/>
      <dgm:spPr/>
      <dgm:t>
        <a:bodyPr lIns="0" tIns="36000" rIns="0" bIns="36000"/>
        <a:lstStyle/>
        <a:p>
          <a:pPr marL="171450" lvl="1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1800" dirty="0"/>
        </a:p>
      </dgm:t>
    </dgm:pt>
    <dgm:pt modelId="{2F61F2A2-8A67-4C1E-9FE1-8BC870071B1D}" type="parTrans" cxnId="{C9864DFA-47A0-4AFD-B507-563DA1BC61F5}">
      <dgm:prSet/>
      <dgm:spPr/>
      <dgm:t>
        <a:bodyPr/>
        <a:lstStyle/>
        <a:p>
          <a:endParaRPr lang="en-US"/>
        </a:p>
      </dgm:t>
    </dgm:pt>
    <dgm:pt modelId="{27EA2236-6D02-42A1-B309-400AE3193508}" type="sibTrans" cxnId="{C9864DFA-47A0-4AFD-B507-563DA1BC61F5}">
      <dgm:prSet/>
      <dgm:spPr/>
      <dgm:t>
        <a:bodyPr/>
        <a:lstStyle/>
        <a:p>
          <a:endParaRPr lang="en-US"/>
        </a:p>
      </dgm:t>
    </dgm:pt>
    <dgm:pt modelId="{0BBE519D-1F47-4C89-B8A7-9E9D15072A11}">
      <dgm:prSet custT="1"/>
      <dgm:spPr/>
      <dgm:t>
        <a:bodyPr lIns="0" tIns="36000" rIns="36000" bIns="0"/>
        <a:lstStyle/>
        <a:p>
          <a:pPr marL="0" indent="0">
            <a:buNone/>
          </a:pPr>
          <a:r>
            <a:rPr lang="en-US" sz="1800" u="none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+mn-cs"/>
            </a:rPr>
            <a:t>Drin’s Basin </a:t>
          </a:r>
          <a:r>
            <a:rPr lang="en-US" sz="1800" u="sng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+mn-cs"/>
            </a:rPr>
            <a:t>Communities</a:t>
          </a:r>
          <a:r>
            <a:rPr lang="en-US" sz="1800" u="none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+mn-cs"/>
            </a:rPr>
            <a:t> are Prepared to Cope against extreme Hydro-Climatic events  (100 RP)</a:t>
          </a:r>
          <a:r>
            <a:rPr lang="en-US" sz="1800" dirty="0">
              <a:solidFill>
                <a:schemeClr val="tx1"/>
              </a:solidFill>
            </a:rPr>
            <a:t> </a:t>
          </a:r>
          <a:endParaRPr lang="en-US" sz="1200" dirty="0">
            <a:solidFill>
              <a:schemeClr val="tx1"/>
            </a:solidFill>
          </a:endParaRPr>
        </a:p>
      </dgm:t>
    </dgm:pt>
    <dgm:pt modelId="{536C51F1-ED98-42BD-8505-9DCE9B8F212A}" type="parTrans" cxnId="{F4F42740-9E6F-4CDD-B31A-767ABF64A886}">
      <dgm:prSet/>
      <dgm:spPr/>
      <dgm:t>
        <a:bodyPr/>
        <a:lstStyle/>
        <a:p>
          <a:endParaRPr lang="en-US"/>
        </a:p>
      </dgm:t>
    </dgm:pt>
    <dgm:pt modelId="{F28CB1B8-2BBC-4CAF-880F-5064918D798A}" type="sibTrans" cxnId="{F4F42740-9E6F-4CDD-B31A-767ABF64A886}">
      <dgm:prSet/>
      <dgm:spPr/>
      <dgm:t>
        <a:bodyPr/>
        <a:lstStyle/>
        <a:p>
          <a:endParaRPr lang="en-US"/>
        </a:p>
      </dgm:t>
    </dgm:pt>
    <dgm:pt modelId="{EBED167C-E823-4228-A5E2-B15FE1A74295}">
      <dgm:prSet custT="1"/>
      <dgm:spPr/>
      <dgm:t>
        <a:bodyPr lIns="0" tIns="36000" rIns="0" bIns="36000"/>
        <a:lstStyle/>
        <a:p>
          <a:pPr marL="0" indent="0">
            <a:buNone/>
          </a:pPr>
          <a:r>
            <a:rPr lang="en-US" sz="1800" b="1" dirty="0"/>
            <a:t>Short-Term</a:t>
          </a:r>
          <a:r>
            <a:rPr lang="en-US" sz="1800" dirty="0"/>
            <a:t>:  Make the Drin Basin’s Communities Resilient and able to Adapt to Climate Change Challenges </a:t>
          </a:r>
        </a:p>
      </dgm:t>
    </dgm:pt>
    <dgm:pt modelId="{9FD89B42-4175-486A-BA44-4818A111703B}" type="parTrans" cxnId="{20008DE9-55BD-4DE7-9E6C-DBEBEA222CA7}">
      <dgm:prSet/>
      <dgm:spPr/>
      <dgm:t>
        <a:bodyPr/>
        <a:lstStyle/>
        <a:p>
          <a:endParaRPr lang="en-US"/>
        </a:p>
      </dgm:t>
    </dgm:pt>
    <dgm:pt modelId="{B1A0A7F5-0DC5-46B3-8A3A-FEDF65ED9D02}" type="sibTrans" cxnId="{20008DE9-55BD-4DE7-9E6C-DBEBEA222CA7}">
      <dgm:prSet/>
      <dgm:spPr/>
      <dgm:t>
        <a:bodyPr/>
        <a:lstStyle/>
        <a:p>
          <a:endParaRPr lang="en-US"/>
        </a:p>
      </dgm:t>
    </dgm:pt>
    <dgm:pt modelId="{0C0D837C-740E-4DDE-83DD-B478CABC89DA}">
      <dgm:prSet custT="1"/>
      <dgm:spPr/>
      <dgm:t>
        <a:bodyPr/>
        <a:lstStyle/>
        <a:p>
          <a:pPr marL="0" indent="0"/>
          <a:r>
            <a:rPr lang="en-US" sz="1800" dirty="0"/>
            <a:t>Each Strategic  Goal includes a list of Strategic Objectives</a:t>
          </a:r>
        </a:p>
      </dgm:t>
    </dgm:pt>
    <dgm:pt modelId="{740BD13D-54A6-4C15-9975-21F965247433}" type="parTrans" cxnId="{98D26586-A936-4B9A-82C3-D5835EA93A27}">
      <dgm:prSet/>
      <dgm:spPr/>
      <dgm:t>
        <a:bodyPr/>
        <a:lstStyle/>
        <a:p>
          <a:endParaRPr lang="en-US"/>
        </a:p>
      </dgm:t>
    </dgm:pt>
    <dgm:pt modelId="{D725D3D8-4912-4F30-901B-3B6324C25216}" type="sibTrans" cxnId="{98D26586-A936-4B9A-82C3-D5835EA93A27}">
      <dgm:prSet/>
      <dgm:spPr/>
      <dgm:t>
        <a:bodyPr/>
        <a:lstStyle/>
        <a:p>
          <a:endParaRPr lang="en-US"/>
        </a:p>
      </dgm:t>
    </dgm:pt>
    <dgm:pt modelId="{98F50CEE-CC78-4408-B202-552E64DBFA55}">
      <dgm:prSet/>
      <dgm:spPr/>
      <dgm:t>
        <a:bodyPr lIns="0" tIns="36000" rIns="36000" bIns="0"/>
        <a:lstStyle/>
        <a:p>
          <a:pPr marL="114300" indent="0"/>
          <a:endParaRPr lang="en-US" sz="1200" dirty="0"/>
        </a:p>
      </dgm:t>
    </dgm:pt>
    <dgm:pt modelId="{AF70298B-62EA-405D-8B94-E0B814971BA9}" type="parTrans" cxnId="{DEC76A9B-D58E-4E1B-8D23-09A7B138E9DA}">
      <dgm:prSet/>
      <dgm:spPr/>
      <dgm:t>
        <a:bodyPr/>
        <a:lstStyle/>
        <a:p>
          <a:endParaRPr lang="en-US"/>
        </a:p>
      </dgm:t>
    </dgm:pt>
    <dgm:pt modelId="{CB609F9D-DFEB-4160-8750-E649BA705BF4}" type="sibTrans" cxnId="{DEC76A9B-D58E-4E1B-8D23-09A7B138E9DA}">
      <dgm:prSet/>
      <dgm:spPr/>
      <dgm:t>
        <a:bodyPr/>
        <a:lstStyle/>
        <a:p>
          <a:endParaRPr lang="en-US"/>
        </a:p>
      </dgm:t>
    </dgm:pt>
    <dgm:pt modelId="{BE3D7AAA-3FAD-4A4D-9506-0C948799158E}">
      <dgm:prSet custT="1"/>
      <dgm:spPr/>
      <dgm:t>
        <a:bodyPr lIns="0" tIns="36000" rIns="0" bIns="36000"/>
        <a:lstStyle/>
        <a:p>
          <a:pPr marL="357188" marR="0" lvl="0" indent="-357188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+mj-lt"/>
            <a:buAutoNum type="romanUcPeriod"/>
            <a:tabLst/>
            <a:defRPr/>
          </a:pPr>
          <a:r>
            <a:rPr lang="en-US" sz="1800" dirty="0"/>
            <a:t>Ensure Flood Risk Awareness, Preparedness &amp; Good Governance</a:t>
          </a:r>
        </a:p>
      </dgm:t>
    </dgm:pt>
    <dgm:pt modelId="{9A33B4F7-48D6-4279-B32C-91B81CD59995}" type="parTrans" cxnId="{9B97ADC4-E729-46DC-BD8A-1C0457E8A00B}">
      <dgm:prSet/>
      <dgm:spPr/>
      <dgm:t>
        <a:bodyPr/>
        <a:lstStyle/>
        <a:p>
          <a:endParaRPr lang="en-US"/>
        </a:p>
      </dgm:t>
    </dgm:pt>
    <dgm:pt modelId="{B461EE75-D157-44FA-B644-E9AF8810E7ED}" type="sibTrans" cxnId="{9B97ADC4-E729-46DC-BD8A-1C0457E8A00B}">
      <dgm:prSet/>
      <dgm:spPr/>
      <dgm:t>
        <a:bodyPr/>
        <a:lstStyle/>
        <a:p>
          <a:endParaRPr lang="en-US"/>
        </a:p>
      </dgm:t>
    </dgm:pt>
    <dgm:pt modelId="{5E26FDB6-A092-474B-8291-EE82BC9C7292}">
      <dgm:prSet custT="1"/>
      <dgm:spPr/>
      <dgm:t>
        <a:bodyPr lIns="0" tIns="36000" rIns="0" bIns="36000"/>
        <a:lstStyle/>
        <a:p>
          <a:pPr marL="171450" lvl="1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1800" dirty="0"/>
        </a:p>
      </dgm:t>
    </dgm:pt>
    <dgm:pt modelId="{7E3E1E5A-EEA7-4690-A0A4-BB19E2FC3798}" type="parTrans" cxnId="{6BDB7C01-DBE8-427E-A399-9E79F58B0658}">
      <dgm:prSet/>
      <dgm:spPr/>
      <dgm:t>
        <a:bodyPr/>
        <a:lstStyle/>
        <a:p>
          <a:endParaRPr lang="en-US"/>
        </a:p>
      </dgm:t>
    </dgm:pt>
    <dgm:pt modelId="{F8CF169F-048D-4F00-8CA3-49912268CB18}" type="sibTrans" cxnId="{6BDB7C01-DBE8-427E-A399-9E79F58B0658}">
      <dgm:prSet/>
      <dgm:spPr/>
      <dgm:t>
        <a:bodyPr/>
        <a:lstStyle/>
        <a:p>
          <a:endParaRPr lang="en-US"/>
        </a:p>
      </dgm:t>
    </dgm:pt>
    <dgm:pt modelId="{4A4038B2-8644-45EE-B0F5-86B9BA3041C6}">
      <dgm:prSet custT="1"/>
      <dgm:spPr/>
      <dgm:t>
        <a:bodyPr lIns="0" tIns="36000" rIns="0" bIns="36000"/>
        <a:lstStyle/>
        <a:p>
          <a:pPr marL="357188" lvl="1" indent="-357188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UcPeriod"/>
          </a:pPr>
          <a:r>
            <a:rPr lang="en-US" sz="1800" dirty="0"/>
            <a:t>Environmental &amp; Prevention Approach to FRM</a:t>
          </a:r>
        </a:p>
      </dgm:t>
    </dgm:pt>
    <dgm:pt modelId="{630C8049-C6B6-42A9-A45E-CC45C2C56FC7}" type="parTrans" cxnId="{DA365055-F991-4657-8A7F-944FED15ABA9}">
      <dgm:prSet/>
      <dgm:spPr/>
      <dgm:t>
        <a:bodyPr/>
        <a:lstStyle/>
        <a:p>
          <a:endParaRPr lang="en-US"/>
        </a:p>
      </dgm:t>
    </dgm:pt>
    <dgm:pt modelId="{F1DE576B-31BD-4CAA-B5C4-846471D82D6B}" type="sibTrans" cxnId="{DA365055-F991-4657-8A7F-944FED15ABA9}">
      <dgm:prSet/>
      <dgm:spPr/>
      <dgm:t>
        <a:bodyPr/>
        <a:lstStyle/>
        <a:p>
          <a:endParaRPr lang="en-US"/>
        </a:p>
      </dgm:t>
    </dgm:pt>
    <dgm:pt modelId="{908F3283-0B67-4014-9BE9-2814321F2371}">
      <dgm:prSet custT="1"/>
      <dgm:spPr/>
      <dgm:t>
        <a:bodyPr/>
        <a:lstStyle/>
        <a:p>
          <a:pPr marL="171450" lvl="1" indent="0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</a:pPr>
          <a:endParaRPr lang="en-US" sz="1800" dirty="0"/>
        </a:p>
      </dgm:t>
    </dgm:pt>
    <dgm:pt modelId="{47EB5EA3-E131-43FC-9956-AB4985A875A1}" type="parTrans" cxnId="{1D66654F-9A56-4213-BDF5-78D5DAF9FE09}">
      <dgm:prSet/>
      <dgm:spPr/>
      <dgm:t>
        <a:bodyPr/>
        <a:lstStyle/>
        <a:p>
          <a:endParaRPr lang="en-US"/>
        </a:p>
      </dgm:t>
    </dgm:pt>
    <dgm:pt modelId="{8D43D9E7-3E92-4836-B6CA-53F4CFD0C786}" type="sibTrans" cxnId="{1D66654F-9A56-4213-BDF5-78D5DAF9FE09}">
      <dgm:prSet/>
      <dgm:spPr/>
      <dgm:t>
        <a:bodyPr/>
        <a:lstStyle/>
        <a:p>
          <a:endParaRPr lang="en-US"/>
        </a:p>
      </dgm:t>
    </dgm:pt>
    <dgm:pt modelId="{712977A8-E012-4620-B4F2-3C4F17FE4793}">
      <dgm:prSet phldrT="[Text]" custT="1"/>
      <dgm:spPr/>
      <dgm:t>
        <a:bodyPr/>
        <a:lstStyle/>
        <a:p>
          <a:r>
            <a:rPr lang="en-US" sz="1800" b="1" dirty="0">
              <a:solidFill>
                <a:srgbClr val="FFFF00"/>
              </a:solidFill>
            </a:rPr>
            <a:t>MISSION</a:t>
          </a:r>
        </a:p>
      </dgm:t>
    </dgm:pt>
    <dgm:pt modelId="{B1E9871F-B74D-4FF3-B782-2698088FECA5}" type="sibTrans" cxnId="{D09B6613-4235-4E24-BA2E-14D1BC3C4568}">
      <dgm:prSet/>
      <dgm:spPr/>
      <dgm:t>
        <a:bodyPr/>
        <a:lstStyle/>
        <a:p>
          <a:endParaRPr lang="en-US"/>
        </a:p>
      </dgm:t>
    </dgm:pt>
    <dgm:pt modelId="{612A4E38-9A82-4AAE-AB64-768032E5AD68}" type="parTrans" cxnId="{D09B6613-4235-4E24-BA2E-14D1BC3C4568}">
      <dgm:prSet/>
      <dgm:spPr/>
      <dgm:t>
        <a:bodyPr/>
        <a:lstStyle/>
        <a:p>
          <a:endParaRPr lang="en-US"/>
        </a:p>
      </dgm:t>
    </dgm:pt>
    <dgm:pt modelId="{A5AB5951-DD62-47B7-B4E5-6F34325BFCB2}">
      <dgm:prSet custT="1"/>
      <dgm:spPr/>
      <dgm:t>
        <a:bodyPr/>
        <a:lstStyle/>
        <a:p>
          <a:pPr marL="357188" lvl="1" indent="-357188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UcPeriod"/>
          </a:pPr>
          <a:r>
            <a:rPr lang="en-US" sz="1800" dirty="0"/>
            <a:t>Maximize Fundings</a:t>
          </a:r>
        </a:p>
      </dgm:t>
    </dgm:pt>
    <dgm:pt modelId="{5C0A04C8-89CF-43C7-8370-10917402FACD}" type="parTrans" cxnId="{C98EF26F-2930-44DA-8237-BD7BBAC8C4C0}">
      <dgm:prSet/>
      <dgm:spPr/>
      <dgm:t>
        <a:bodyPr/>
        <a:lstStyle/>
        <a:p>
          <a:endParaRPr lang="en-US"/>
        </a:p>
      </dgm:t>
    </dgm:pt>
    <dgm:pt modelId="{5DB4835B-343F-4542-BDF6-29BB09212166}" type="sibTrans" cxnId="{C98EF26F-2930-44DA-8237-BD7BBAC8C4C0}">
      <dgm:prSet/>
      <dgm:spPr/>
      <dgm:t>
        <a:bodyPr/>
        <a:lstStyle/>
        <a:p>
          <a:endParaRPr lang="en-US"/>
        </a:p>
      </dgm:t>
    </dgm:pt>
    <dgm:pt modelId="{77B3CF05-A7EC-420C-A3D7-2308492F327A}">
      <dgm:prSet custT="1"/>
      <dgm:spPr/>
      <dgm:t>
        <a:bodyPr lIns="0" tIns="36000" rIns="0" bIns="36000"/>
        <a:lstStyle/>
        <a:p>
          <a:pPr marL="271463" lvl="1" indent="-271463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UcPeriod"/>
          </a:pPr>
          <a:r>
            <a:rPr lang="en-US" sz="1800" dirty="0"/>
            <a:t>Bottom-Up &amp; Participatory Approach</a:t>
          </a:r>
        </a:p>
      </dgm:t>
    </dgm:pt>
    <dgm:pt modelId="{BA21DEF8-2553-4037-B6F7-0FADB01A44F6}" type="parTrans" cxnId="{BABBB7EF-CF22-42CE-8314-ED935761816B}">
      <dgm:prSet/>
      <dgm:spPr/>
      <dgm:t>
        <a:bodyPr/>
        <a:lstStyle/>
        <a:p>
          <a:endParaRPr lang="en-US"/>
        </a:p>
      </dgm:t>
    </dgm:pt>
    <dgm:pt modelId="{6D57A603-79A4-457C-A98C-04B85230156B}" type="sibTrans" cxnId="{BABBB7EF-CF22-42CE-8314-ED935761816B}">
      <dgm:prSet/>
      <dgm:spPr/>
      <dgm:t>
        <a:bodyPr/>
        <a:lstStyle/>
        <a:p>
          <a:endParaRPr lang="en-US"/>
        </a:p>
      </dgm:t>
    </dgm:pt>
    <dgm:pt modelId="{4D469189-C62F-4851-8004-305093AB59A6}" type="pres">
      <dgm:prSet presAssocID="{16F37503-E0E6-4605-BA48-789283BF5EEF}" presName="Name0" presStyleCnt="0">
        <dgm:presLayoutVars>
          <dgm:dir/>
          <dgm:animLvl val="lvl"/>
          <dgm:resizeHandles val="exact"/>
        </dgm:presLayoutVars>
      </dgm:prSet>
      <dgm:spPr/>
    </dgm:pt>
    <dgm:pt modelId="{2BBF839B-B728-4E8E-A9D3-44EB0EC967A5}" type="pres">
      <dgm:prSet presAssocID="{C1CFC38E-F655-408D-87A5-0813E6692DFD}" presName="Name8" presStyleCnt="0"/>
      <dgm:spPr/>
    </dgm:pt>
    <dgm:pt modelId="{8CD554C8-93AD-46A4-BBBE-EDFD2AB0DDB2}" type="pres">
      <dgm:prSet presAssocID="{C1CFC38E-F655-408D-87A5-0813E6692DFD}" presName="acctBkgd" presStyleLbl="alignAcc1" presStyleIdx="0" presStyleCnt="4" custScaleX="99583" custScaleY="106208" custLinFactNeighborX="102" custLinFactNeighborY="8647"/>
      <dgm:spPr/>
    </dgm:pt>
    <dgm:pt modelId="{0624EF9D-CA3E-4FB0-ADC1-F3A3BBFDBBED}" type="pres">
      <dgm:prSet presAssocID="{C1CFC38E-F655-408D-87A5-0813E6692DFD}" presName="acctTx" presStyleLbl="alignAcc1" presStyleIdx="0" presStyleCnt="4">
        <dgm:presLayoutVars>
          <dgm:bulletEnabled val="1"/>
        </dgm:presLayoutVars>
      </dgm:prSet>
      <dgm:spPr/>
    </dgm:pt>
    <dgm:pt modelId="{848D93BD-8BFC-4E7E-AE2C-CACB2092B82A}" type="pres">
      <dgm:prSet presAssocID="{C1CFC38E-F655-408D-87A5-0813E6692DFD}" presName="level" presStyleLbl="node1" presStyleIdx="0" presStyleCnt="4" custScaleY="259927">
        <dgm:presLayoutVars>
          <dgm:chMax val="1"/>
          <dgm:bulletEnabled val="1"/>
        </dgm:presLayoutVars>
      </dgm:prSet>
      <dgm:spPr/>
    </dgm:pt>
    <dgm:pt modelId="{A65406E1-49BD-4C05-86CC-496CD7B5C7D7}" type="pres">
      <dgm:prSet presAssocID="{C1CFC38E-F655-408D-87A5-0813E6692DF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2C221050-E890-4638-B865-34D4FAF49DD0}" type="pres">
      <dgm:prSet presAssocID="{712977A8-E012-4620-B4F2-3C4F17FE4793}" presName="Name8" presStyleCnt="0"/>
      <dgm:spPr/>
    </dgm:pt>
    <dgm:pt modelId="{D0DD393D-32E0-4119-8D17-EC138BC2CFAC}" type="pres">
      <dgm:prSet presAssocID="{712977A8-E012-4620-B4F2-3C4F17FE4793}" presName="acctBkgd" presStyleLbl="alignAcc1" presStyleIdx="1" presStyleCnt="4" custScaleX="100007"/>
      <dgm:spPr/>
    </dgm:pt>
    <dgm:pt modelId="{C41DFFD2-C6D7-4BF1-BA7A-7D92E8297CF6}" type="pres">
      <dgm:prSet presAssocID="{712977A8-E012-4620-B4F2-3C4F17FE4793}" presName="acctTx" presStyleLbl="alignAcc1" presStyleIdx="1" presStyleCnt="4">
        <dgm:presLayoutVars>
          <dgm:bulletEnabled val="1"/>
        </dgm:presLayoutVars>
      </dgm:prSet>
      <dgm:spPr/>
    </dgm:pt>
    <dgm:pt modelId="{51700241-6D1A-4EC3-9D46-62B2F26424EF}" type="pres">
      <dgm:prSet presAssocID="{712977A8-E012-4620-B4F2-3C4F17FE4793}" presName="level" presStyleLbl="node1" presStyleIdx="1" presStyleCnt="4" custScaleY="327199">
        <dgm:presLayoutVars>
          <dgm:chMax val="1"/>
          <dgm:bulletEnabled val="1"/>
        </dgm:presLayoutVars>
      </dgm:prSet>
      <dgm:spPr/>
    </dgm:pt>
    <dgm:pt modelId="{9FCC7C8A-2352-4CB5-B57E-AF0EFDD5B765}" type="pres">
      <dgm:prSet presAssocID="{712977A8-E012-4620-B4F2-3C4F17FE4793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CAB8BB75-A984-468B-A476-B046C6003005}" type="pres">
      <dgm:prSet presAssocID="{8E00FF87-F92D-4516-9B3C-F3202E8344F4}" presName="Name8" presStyleCnt="0"/>
      <dgm:spPr/>
    </dgm:pt>
    <dgm:pt modelId="{611D1345-C67D-4E0A-AB37-6CD2B1C0E604}" type="pres">
      <dgm:prSet presAssocID="{8E00FF87-F92D-4516-9B3C-F3202E8344F4}" presName="acctBkgd" presStyleLbl="alignAcc1" presStyleIdx="2" presStyleCnt="4" custScaleX="101575" custLinFactNeighborX="-750"/>
      <dgm:spPr/>
    </dgm:pt>
    <dgm:pt modelId="{708E48A1-9183-461C-ADDF-73093067FD23}" type="pres">
      <dgm:prSet presAssocID="{8E00FF87-F92D-4516-9B3C-F3202E8344F4}" presName="acctTx" presStyleLbl="alignAcc1" presStyleIdx="2" presStyleCnt="4">
        <dgm:presLayoutVars>
          <dgm:bulletEnabled val="1"/>
        </dgm:presLayoutVars>
      </dgm:prSet>
      <dgm:spPr/>
    </dgm:pt>
    <dgm:pt modelId="{70C85576-2963-4C85-B12D-FF4FBF96B43B}" type="pres">
      <dgm:prSet presAssocID="{8E00FF87-F92D-4516-9B3C-F3202E8344F4}" presName="level" presStyleLbl="node1" presStyleIdx="2" presStyleCnt="4" custScaleY="826584">
        <dgm:presLayoutVars>
          <dgm:chMax val="1"/>
          <dgm:bulletEnabled val="1"/>
        </dgm:presLayoutVars>
      </dgm:prSet>
      <dgm:spPr/>
    </dgm:pt>
    <dgm:pt modelId="{640F31C1-212E-4079-8CD1-4244BC999774}" type="pres">
      <dgm:prSet presAssocID="{8E00FF87-F92D-4516-9B3C-F3202E8344F4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ED309BA-3D00-4139-B2FA-3C550A74B173}" type="pres">
      <dgm:prSet presAssocID="{ABA0DBEB-B98F-4BEE-B2A8-15D70C521EAC}" presName="Name8" presStyleCnt="0"/>
      <dgm:spPr/>
    </dgm:pt>
    <dgm:pt modelId="{5D693138-0E1C-45D8-8B4A-D24627FFEC59}" type="pres">
      <dgm:prSet presAssocID="{ABA0DBEB-B98F-4BEE-B2A8-15D70C521EAC}" presName="acctBkgd" presStyleLbl="alignAcc1" presStyleIdx="3" presStyleCnt="4"/>
      <dgm:spPr/>
    </dgm:pt>
    <dgm:pt modelId="{47FCB321-432E-48A3-B40A-A0864AE057B9}" type="pres">
      <dgm:prSet presAssocID="{ABA0DBEB-B98F-4BEE-B2A8-15D70C521EAC}" presName="acctTx" presStyleLbl="alignAcc1" presStyleIdx="3" presStyleCnt="4">
        <dgm:presLayoutVars>
          <dgm:bulletEnabled val="1"/>
        </dgm:presLayoutVars>
      </dgm:prSet>
      <dgm:spPr/>
    </dgm:pt>
    <dgm:pt modelId="{C96B36CC-8827-4B2F-9D15-EABDABCB2838}" type="pres">
      <dgm:prSet presAssocID="{ABA0DBEB-B98F-4BEE-B2A8-15D70C521EAC}" presName="level" presStyleLbl="node1" presStyleIdx="3" presStyleCnt="4" custScaleX="99881" custScaleY="287563" custLinFactNeighborX="-1201" custLinFactNeighborY="5207">
        <dgm:presLayoutVars>
          <dgm:chMax val="1"/>
          <dgm:bulletEnabled val="1"/>
        </dgm:presLayoutVars>
      </dgm:prSet>
      <dgm:spPr/>
    </dgm:pt>
    <dgm:pt modelId="{06FBEDA5-8426-4419-8CFE-ABD7BFD453AF}" type="pres">
      <dgm:prSet presAssocID="{ABA0DBEB-B98F-4BEE-B2A8-15D70C521EAC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BDB7C01-DBE8-427E-A399-9E79F58B0658}" srcId="{8E00FF87-F92D-4516-9B3C-F3202E8344F4}" destId="{5E26FDB6-A092-474B-8291-EE82BC9C7292}" srcOrd="6" destOrd="0" parTransId="{7E3E1E5A-EEA7-4690-A0A4-BB19E2FC3798}" sibTransId="{F8CF169F-048D-4F00-8CA3-49912268CB18}"/>
    <dgm:cxn modelId="{AABEFF0B-6DF7-41E2-89EB-CE2088234009}" type="presOf" srcId="{ABA0DBEB-B98F-4BEE-B2A8-15D70C521EAC}" destId="{C96B36CC-8827-4B2F-9D15-EABDABCB2838}" srcOrd="0" destOrd="0" presId="urn:microsoft.com/office/officeart/2005/8/layout/pyramid1"/>
    <dgm:cxn modelId="{886D6513-24F8-43FC-84BC-3A66A49B2812}" type="presOf" srcId="{5E26FDB6-A092-474B-8291-EE82BC9C7292}" destId="{611D1345-C67D-4E0A-AB37-6CD2B1C0E604}" srcOrd="0" destOrd="6" presId="urn:microsoft.com/office/officeart/2005/8/layout/pyramid1"/>
    <dgm:cxn modelId="{D09B6613-4235-4E24-BA2E-14D1BC3C4568}" srcId="{16F37503-E0E6-4605-BA48-789283BF5EEF}" destId="{712977A8-E012-4620-B4F2-3C4F17FE4793}" srcOrd="1" destOrd="0" parTransId="{612A4E38-9A82-4AAE-AB64-768032E5AD68}" sibTransId="{B1E9871F-B74D-4FF3-B782-2698088FECA5}"/>
    <dgm:cxn modelId="{B6290C1A-CEE5-4EF8-8943-B99D6DECE937}" type="presOf" srcId="{98F50CEE-CC78-4408-B202-552E64DBFA55}" destId="{C41DFFD2-C6D7-4BF1-BA7A-7D92E8297CF6}" srcOrd="1" destOrd="1" presId="urn:microsoft.com/office/officeart/2005/8/layout/pyramid1"/>
    <dgm:cxn modelId="{AC8AE327-62A3-49AC-8090-3D9A9DABAE54}" srcId="{16F37503-E0E6-4605-BA48-789283BF5EEF}" destId="{C1CFC38E-F655-408D-87A5-0813E6692DFD}" srcOrd="0" destOrd="0" parTransId="{AE7B52BC-E3B7-4C73-83ED-E4CC9C96F8F1}" sibTransId="{7A6022B6-6A5B-4D74-B661-91A8FCC26C9D}"/>
    <dgm:cxn modelId="{5ADB792B-1B5B-46AA-8340-33860A3C239E}" type="presOf" srcId="{A5AB5951-DD62-47B7-B4E5-6F34325BFCB2}" destId="{708E48A1-9183-461C-ADDF-73093067FD23}" srcOrd="1" destOrd="4" presId="urn:microsoft.com/office/officeart/2005/8/layout/pyramid1"/>
    <dgm:cxn modelId="{B1B70136-7AF9-49D2-B55C-C080A2B01211}" type="presOf" srcId="{908F3283-0B67-4014-9BE9-2814321F2371}" destId="{611D1345-C67D-4E0A-AB37-6CD2B1C0E604}" srcOrd="0" destOrd="5" presId="urn:microsoft.com/office/officeart/2005/8/layout/pyramid1"/>
    <dgm:cxn modelId="{F3E9093D-42B1-4F6C-94E6-1D3423E1746F}" type="presOf" srcId="{0BBE519D-1F47-4C89-B8A7-9E9D15072A11}" destId="{D0DD393D-32E0-4119-8D17-EC138BC2CFAC}" srcOrd="0" destOrd="0" presId="urn:microsoft.com/office/officeart/2005/8/layout/pyramid1"/>
    <dgm:cxn modelId="{1F63963F-8973-48F0-8553-758B8ED07A89}" type="presOf" srcId="{C1CFC38E-F655-408D-87A5-0813E6692DFD}" destId="{848D93BD-8BFC-4E7E-AE2C-CACB2092B82A}" srcOrd="0" destOrd="0" presId="urn:microsoft.com/office/officeart/2005/8/layout/pyramid1"/>
    <dgm:cxn modelId="{F4F42740-9E6F-4CDD-B31A-767ABF64A886}" srcId="{712977A8-E012-4620-B4F2-3C4F17FE4793}" destId="{0BBE519D-1F47-4C89-B8A7-9E9D15072A11}" srcOrd="0" destOrd="0" parTransId="{536C51F1-ED98-42BD-8505-9DCE9B8F212A}" sibTransId="{F28CB1B8-2BBC-4CAF-880F-5064918D798A}"/>
    <dgm:cxn modelId="{AA74144B-59ED-4E92-86B7-66F04C3B58C6}" type="presOf" srcId="{4A4038B2-8644-45EE-B0F5-86B9BA3041C6}" destId="{708E48A1-9183-461C-ADDF-73093067FD23}" srcOrd="1" destOrd="3" presId="urn:microsoft.com/office/officeart/2005/8/layout/pyramid1"/>
    <dgm:cxn modelId="{0F1BC04B-8A75-4813-91E8-1DC7CC458AB0}" type="presOf" srcId="{98F50CEE-CC78-4408-B202-552E64DBFA55}" destId="{D0DD393D-32E0-4119-8D17-EC138BC2CFAC}" srcOrd="0" destOrd="1" presId="urn:microsoft.com/office/officeart/2005/8/layout/pyramid1"/>
    <dgm:cxn modelId="{D689A26D-4027-4597-B314-D06BAECBCF5C}" type="presOf" srcId="{16F37503-E0E6-4605-BA48-789283BF5EEF}" destId="{4D469189-C62F-4851-8004-305093AB59A6}" srcOrd="0" destOrd="0" presId="urn:microsoft.com/office/officeart/2005/8/layout/pyramid1"/>
    <dgm:cxn modelId="{1D66654F-9A56-4213-BDF5-78D5DAF9FE09}" srcId="{8E00FF87-F92D-4516-9B3C-F3202E8344F4}" destId="{908F3283-0B67-4014-9BE9-2814321F2371}" srcOrd="5" destOrd="0" parTransId="{47EB5EA3-E131-43FC-9956-AB4985A875A1}" sibTransId="{8D43D9E7-3E92-4836-B6CA-53F4CFD0C786}"/>
    <dgm:cxn modelId="{C98EF26F-2930-44DA-8237-BD7BBAC8C4C0}" srcId="{8E00FF87-F92D-4516-9B3C-F3202E8344F4}" destId="{A5AB5951-DD62-47B7-B4E5-6F34325BFCB2}" srcOrd="4" destOrd="0" parTransId="{5C0A04C8-89CF-43C7-8370-10917402FACD}" sibTransId="{5DB4835B-343F-4542-BDF6-29BB09212166}"/>
    <dgm:cxn modelId="{48310B74-8E45-4C98-975A-F54A80DA6A87}" type="presOf" srcId="{908F3283-0B67-4014-9BE9-2814321F2371}" destId="{708E48A1-9183-461C-ADDF-73093067FD23}" srcOrd="1" destOrd="5" presId="urn:microsoft.com/office/officeart/2005/8/layout/pyramid1"/>
    <dgm:cxn modelId="{DA365055-F991-4657-8A7F-944FED15ABA9}" srcId="{8E00FF87-F92D-4516-9B3C-F3202E8344F4}" destId="{4A4038B2-8644-45EE-B0F5-86B9BA3041C6}" srcOrd="3" destOrd="0" parTransId="{630C8049-C6B6-42A9-A45E-CC45C2C56FC7}" sibTransId="{F1DE576B-31BD-4CAA-B5C4-846471D82D6B}"/>
    <dgm:cxn modelId="{8D98CF75-B216-40F5-A6A6-772BBF205484}" type="presOf" srcId="{5E26FDB6-A092-474B-8291-EE82BC9C7292}" destId="{708E48A1-9183-461C-ADDF-73093067FD23}" srcOrd="1" destOrd="6" presId="urn:microsoft.com/office/officeart/2005/8/layout/pyramid1"/>
    <dgm:cxn modelId="{2A86BB56-B153-469D-813A-E6DF4CC94C4A}" type="presOf" srcId="{0C0D837C-740E-4DDE-83DD-B478CABC89DA}" destId="{5D693138-0E1C-45D8-8B4A-D24627FFEC59}" srcOrd="0" destOrd="0" presId="urn:microsoft.com/office/officeart/2005/8/layout/pyramid1"/>
    <dgm:cxn modelId="{39A76E7C-7B49-40DB-AFB6-B30289763F8C}" type="presOf" srcId="{BE3D7AAA-3FAD-4A4D-9506-0C948799158E}" destId="{611D1345-C67D-4E0A-AB37-6CD2B1C0E604}" srcOrd="0" destOrd="1" presId="urn:microsoft.com/office/officeart/2005/8/layout/pyramid1"/>
    <dgm:cxn modelId="{AD324884-427D-4702-A0CC-B2C277ADEAE3}" type="presOf" srcId="{FD69A063-DF89-43A2-B171-141309F0E11D}" destId="{708E48A1-9183-461C-ADDF-73093067FD23}" srcOrd="1" destOrd="0" presId="urn:microsoft.com/office/officeart/2005/8/layout/pyramid1"/>
    <dgm:cxn modelId="{98D26586-A936-4B9A-82C3-D5835EA93A27}" srcId="{ABA0DBEB-B98F-4BEE-B2A8-15D70C521EAC}" destId="{0C0D837C-740E-4DDE-83DD-B478CABC89DA}" srcOrd="0" destOrd="0" parTransId="{740BD13D-54A6-4C15-9975-21F965247433}" sibTransId="{D725D3D8-4912-4F30-901B-3B6324C25216}"/>
    <dgm:cxn modelId="{62E56991-14E7-4F57-89D3-260874EC2A95}" type="presOf" srcId="{77B3CF05-A7EC-420C-A3D7-2308492F327A}" destId="{708E48A1-9183-461C-ADDF-73093067FD23}" srcOrd="1" destOrd="2" presId="urn:microsoft.com/office/officeart/2005/8/layout/pyramid1"/>
    <dgm:cxn modelId="{F0399D95-171E-4E4C-A377-4FB2EB928D38}" type="presOf" srcId="{FD69A063-DF89-43A2-B171-141309F0E11D}" destId="{611D1345-C67D-4E0A-AB37-6CD2B1C0E604}" srcOrd="0" destOrd="0" presId="urn:microsoft.com/office/officeart/2005/8/layout/pyramid1"/>
    <dgm:cxn modelId="{DEC76A9B-D58E-4E1B-8D23-09A7B138E9DA}" srcId="{712977A8-E012-4620-B4F2-3C4F17FE4793}" destId="{98F50CEE-CC78-4408-B202-552E64DBFA55}" srcOrd="1" destOrd="0" parTransId="{AF70298B-62EA-405D-8B94-E0B814971BA9}" sibTransId="{CB609F9D-DFEB-4160-8750-E649BA705BF4}"/>
    <dgm:cxn modelId="{7336509F-8AC6-4A16-8E8D-29202427CCD8}" type="presOf" srcId="{ABA0DBEB-B98F-4BEE-B2A8-15D70C521EAC}" destId="{06FBEDA5-8426-4419-8CFE-ABD7BFD453AF}" srcOrd="1" destOrd="0" presId="urn:microsoft.com/office/officeart/2005/8/layout/pyramid1"/>
    <dgm:cxn modelId="{44DABCA5-4D2F-4179-ADA7-76DECC928E39}" type="presOf" srcId="{8E00FF87-F92D-4516-9B3C-F3202E8344F4}" destId="{640F31C1-212E-4079-8CD1-4244BC999774}" srcOrd="1" destOrd="0" presId="urn:microsoft.com/office/officeart/2005/8/layout/pyramid1"/>
    <dgm:cxn modelId="{9389DAA9-2B67-4E71-83F4-2A3B7C7D1F5E}" srcId="{16F37503-E0E6-4605-BA48-789283BF5EEF}" destId="{ABA0DBEB-B98F-4BEE-B2A8-15D70C521EAC}" srcOrd="3" destOrd="0" parTransId="{AFFFF0AE-C0A5-4B00-A1EC-E9449C3D522E}" sibTransId="{C68CFB54-C0B4-4CE1-8E90-582374E89950}"/>
    <dgm:cxn modelId="{BA15FCBF-7457-4879-93CD-0A9F36FEE37D}" srcId="{16F37503-E0E6-4605-BA48-789283BF5EEF}" destId="{8E00FF87-F92D-4516-9B3C-F3202E8344F4}" srcOrd="2" destOrd="0" parTransId="{58873FCD-A2DB-40BA-AB72-23FD3FB68EF6}" sibTransId="{80C261A5-7AA3-4332-9BD7-D93BDB1C35E8}"/>
    <dgm:cxn modelId="{5A8CA0C4-CFAA-4C6D-AAC0-EB9EC4C9BFD2}" type="presOf" srcId="{0BBE519D-1F47-4C89-B8A7-9E9D15072A11}" destId="{C41DFFD2-C6D7-4BF1-BA7A-7D92E8297CF6}" srcOrd="1" destOrd="0" presId="urn:microsoft.com/office/officeart/2005/8/layout/pyramid1"/>
    <dgm:cxn modelId="{9B97ADC4-E729-46DC-BD8A-1C0457E8A00B}" srcId="{8E00FF87-F92D-4516-9B3C-F3202E8344F4}" destId="{BE3D7AAA-3FAD-4A4D-9506-0C948799158E}" srcOrd="1" destOrd="0" parTransId="{9A33B4F7-48D6-4279-B32C-91B81CD59995}" sibTransId="{B461EE75-D157-44FA-B644-E9AF8810E7ED}"/>
    <dgm:cxn modelId="{4F3B26CF-D06F-41F8-8609-FF1EEA9668A8}" type="presOf" srcId="{EBED167C-E823-4228-A5E2-B15FE1A74295}" destId="{0624EF9D-CA3E-4FB0-ADC1-F3A3BBFDBBED}" srcOrd="1" destOrd="0" presId="urn:microsoft.com/office/officeart/2005/8/layout/pyramid1"/>
    <dgm:cxn modelId="{1516ACCF-44A9-458C-8F3A-B142FA022BA3}" type="presOf" srcId="{BE3D7AAA-3FAD-4A4D-9506-0C948799158E}" destId="{708E48A1-9183-461C-ADDF-73093067FD23}" srcOrd="1" destOrd="1" presId="urn:microsoft.com/office/officeart/2005/8/layout/pyramid1"/>
    <dgm:cxn modelId="{7079B1D0-A7B2-4A43-98B3-4473EB8CECF3}" type="presOf" srcId="{77B3CF05-A7EC-420C-A3D7-2308492F327A}" destId="{611D1345-C67D-4E0A-AB37-6CD2B1C0E604}" srcOrd="0" destOrd="2" presId="urn:microsoft.com/office/officeart/2005/8/layout/pyramid1"/>
    <dgm:cxn modelId="{E79410D2-3636-45CA-A758-EC9B95044F0E}" type="presOf" srcId="{8E00FF87-F92D-4516-9B3C-F3202E8344F4}" destId="{70C85576-2963-4C85-B12D-FF4FBF96B43B}" srcOrd="0" destOrd="0" presId="urn:microsoft.com/office/officeart/2005/8/layout/pyramid1"/>
    <dgm:cxn modelId="{487C81D4-BEAE-4FCC-B51A-5C15DB9CFDEA}" type="presOf" srcId="{C1CFC38E-F655-408D-87A5-0813E6692DFD}" destId="{A65406E1-49BD-4C05-86CC-496CD7B5C7D7}" srcOrd="1" destOrd="0" presId="urn:microsoft.com/office/officeart/2005/8/layout/pyramid1"/>
    <dgm:cxn modelId="{E93739D5-0C0D-4317-B91E-17A4263CC83C}" type="presOf" srcId="{712977A8-E012-4620-B4F2-3C4F17FE4793}" destId="{51700241-6D1A-4EC3-9D46-62B2F26424EF}" srcOrd="0" destOrd="0" presId="urn:microsoft.com/office/officeart/2005/8/layout/pyramid1"/>
    <dgm:cxn modelId="{9EB045D7-76B2-47D8-900D-EB8524868194}" type="presOf" srcId="{A5AB5951-DD62-47B7-B4E5-6F34325BFCB2}" destId="{611D1345-C67D-4E0A-AB37-6CD2B1C0E604}" srcOrd="0" destOrd="4" presId="urn:microsoft.com/office/officeart/2005/8/layout/pyramid1"/>
    <dgm:cxn modelId="{A4F9FDD7-2F7E-4649-8C1F-F5DF9E7D953B}" type="presOf" srcId="{0C0D837C-740E-4DDE-83DD-B478CABC89DA}" destId="{47FCB321-432E-48A3-B40A-A0864AE057B9}" srcOrd="1" destOrd="0" presId="urn:microsoft.com/office/officeart/2005/8/layout/pyramid1"/>
    <dgm:cxn modelId="{13208CDE-F697-4FAF-8BDC-1223C0EAA7D7}" type="presOf" srcId="{4A4038B2-8644-45EE-B0F5-86B9BA3041C6}" destId="{611D1345-C67D-4E0A-AB37-6CD2B1C0E604}" srcOrd="0" destOrd="3" presId="urn:microsoft.com/office/officeart/2005/8/layout/pyramid1"/>
    <dgm:cxn modelId="{20008DE9-55BD-4DE7-9E6C-DBEBEA222CA7}" srcId="{C1CFC38E-F655-408D-87A5-0813E6692DFD}" destId="{EBED167C-E823-4228-A5E2-B15FE1A74295}" srcOrd="0" destOrd="0" parTransId="{9FD89B42-4175-486A-BA44-4818A111703B}" sibTransId="{B1A0A7F5-0DC5-46B3-8A3A-FEDF65ED9D02}"/>
    <dgm:cxn modelId="{0CC434EE-1968-40E2-ABE1-ACF82D04268D}" type="presOf" srcId="{EBED167C-E823-4228-A5E2-B15FE1A74295}" destId="{8CD554C8-93AD-46A4-BBBE-EDFD2AB0DDB2}" srcOrd="0" destOrd="0" presId="urn:microsoft.com/office/officeart/2005/8/layout/pyramid1"/>
    <dgm:cxn modelId="{BABBB7EF-CF22-42CE-8314-ED935761816B}" srcId="{8E00FF87-F92D-4516-9B3C-F3202E8344F4}" destId="{77B3CF05-A7EC-420C-A3D7-2308492F327A}" srcOrd="2" destOrd="0" parTransId="{BA21DEF8-2553-4037-B6F7-0FADB01A44F6}" sibTransId="{6D57A603-79A4-457C-A98C-04B85230156B}"/>
    <dgm:cxn modelId="{A3289BF2-4A7E-406B-A422-11BF482CC461}" type="presOf" srcId="{712977A8-E012-4620-B4F2-3C4F17FE4793}" destId="{9FCC7C8A-2352-4CB5-B57E-AF0EFDD5B765}" srcOrd="1" destOrd="0" presId="urn:microsoft.com/office/officeart/2005/8/layout/pyramid1"/>
    <dgm:cxn modelId="{C9864DFA-47A0-4AFD-B507-563DA1BC61F5}" srcId="{8E00FF87-F92D-4516-9B3C-F3202E8344F4}" destId="{FD69A063-DF89-43A2-B171-141309F0E11D}" srcOrd="0" destOrd="0" parTransId="{2F61F2A2-8A67-4C1E-9FE1-8BC870071B1D}" sibTransId="{27EA2236-6D02-42A1-B309-400AE3193508}"/>
    <dgm:cxn modelId="{DDF6982E-387F-4D98-BA58-155CF459092D}" type="presParOf" srcId="{4D469189-C62F-4851-8004-305093AB59A6}" destId="{2BBF839B-B728-4E8E-A9D3-44EB0EC967A5}" srcOrd="0" destOrd="0" presId="urn:microsoft.com/office/officeart/2005/8/layout/pyramid1"/>
    <dgm:cxn modelId="{423EF6B3-47E0-417B-8FD5-7EC35DD87AFD}" type="presParOf" srcId="{2BBF839B-B728-4E8E-A9D3-44EB0EC967A5}" destId="{8CD554C8-93AD-46A4-BBBE-EDFD2AB0DDB2}" srcOrd="0" destOrd="0" presId="urn:microsoft.com/office/officeart/2005/8/layout/pyramid1"/>
    <dgm:cxn modelId="{139F0610-4845-456D-B9D9-94A29556AAB8}" type="presParOf" srcId="{2BBF839B-B728-4E8E-A9D3-44EB0EC967A5}" destId="{0624EF9D-CA3E-4FB0-ADC1-F3A3BBFDBBED}" srcOrd="1" destOrd="0" presId="urn:microsoft.com/office/officeart/2005/8/layout/pyramid1"/>
    <dgm:cxn modelId="{7741329C-EB73-489D-8F82-3F602C779A51}" type="presParOf" srcId="{2BBF839B-B728-4E8E-A9D3-44EB0EC967A5}" destId="{848D93BD-8BFC-4E7E-AE2C-CACB2092B82A}" srcOrd="2" destOrd="0" presId="urn:microsoft.com/office/officeart/2005/8/layout/pyramid1"/>
    <dgm:cxn modelId="{527A04C1-6915-47AF-99FA-A07D74BB6E2C}" type="presParOf" srcId="{2BBF839B-B728-4E8E-A9D3-44EB0EC967A5}" destId="{A65406E1-49BD-4C05-86CC-496CD7B5C7D7}" srcOrd="3" destOrd="0" presId="urn:microsoft.com/office/officeart/2005/8/layout/pyramid1"/>
    <dgm:cxn modelId="{9811EC8C-4242-4B83-9886-6C35C842C7F3}" type="presParOf" srcId="{4D469189-C62F-4851-8004-305093AB59A6}" destId="{2C221050-E890-4638-B865-34D4FAF49DD0}" srcOrd="1" destOrd="0" presId="urn:microsoft.com/office/officeart/2005/8/layout/pyramid1"/>
    <dgm:cxn modelId="{70A59B94-95C0-48FE-BA0D-7BE05A0F7F7F}" type="presParOf" srcId="{2C221050-E890-4638-B865-34D4FAF49DD0}" destId="{D0DD393D-32E0-4119-8D17-EC138BC2CFAC}" srcOrd="0" destOrd="0" presId="urn:microsoft.com/office/officeart/2005/8/layout/pyramid1"/>
    <dgm:cxn modelId="{157AE2FD-51D9-45E1-8ADC-8757DAA0D760}" type="presParOf" srcId="{2C221050-E890-4638-B865-34D4FAF49DD0}" destId="{C41DFFD2-C6D7-4BF1-BA7A-7D92E8297CF6}" srcOrd="1" destOrd="0" presId="urn:microsoft.com/office/officeart/2005/8/layout/pyramid1"/>
    <dgm:cxn modelId="{15E44C76-2699-412F-B286-D5F4213D248C}" type="presParOf" srcId="{2C221050-E890-4638-B865-34D4FAF49DD0}" destId="{51700241-6D1A-4EC3-9D46-62B2F26424EF}" srcOrd="2" destOrd="0" presId="urn:microsoft.com/office/officeart/2005/8/layout/pyramid1"/>
    <dgm:cxn modelId="{283E5CB1-15D0-4C72-BF29-E5AFE693CD76}" type="presParOf" srcId="{2C221050-E890-4638-B865-34D4FAF49DD0}" destId="{9FCC7C8A-2352-4CB5-B57E-AF0EFDD5B765}" srcOrd="3" destOrd="0" presId="urn:microsoft.com/office/officeart/2005/8/layout/pyramid1"/>
    <dgm:cxn modelId="{1A208379-EE36-42EB-BF54-1F1876DAA0D6}" type="presParOf" srcId="{4D469189-C62F-4851-8004-305093AB59A6}" destId="{CAB8BB75-A984-468B-A476-B046C6003005}" srcOrd="2" destOrd="0" presId="urn:microsoft.com/office/officeart/2005/8/layout/pyramid1"/>
    <dgm:cxn modelId="{D6CE41D2-3D31-4159-B03C-AA04EA931801}" type="presParOf" srcId="{CAB8BB75-A984-468B-A476-B046C6003005}" destId="{611D1345-C67D-4E0A-AB37-6CD2B1C0E604}" srcOrd="0" destOrd="0" presId="urn:microsoft.com/office/officeart/2005/8/layout/pyramid1"/>
    <dgm:cxn modelId="{69A8E72B-8029-4C24-9796-6B3437CFFD72}" type="presParOf" srcId="{CAB8BB75-A984-468B-A476-B046C6003005}" destId="{708E48A1-9183-461C-ADDF-73093067FD23}" srcOrd="1" destOrd="0" presId="urn:microsoft.com/office/officeart/2005/8/layout/pyramid1"/>
    <dgm:cxn modelId="{892E8441-D706-40CA-84D4-AC6ECF4DEE30}" type="presParOf" srcId="{CAB8BB75-A984-468B-A476-B046C6003005}" destId="{70C85576-2963-4C85-B12D-FF4FBF96B43B}" srcOrd="2" destOrd="0" presId="urn:microsoft.com/office/officeart/2005/8/layout/pyramid1"/>
    <dgm:cxn modelId="{15D6B32E-BD0A-4EDC-8F73-5B8DD066F66B}" type="presParOf" srcId="{CAB8BB75-A984-468B-A476-B046C6003005}" destId="{640F31C1-212E-4079-8CD1-4244BC999774}" srcOrd="3" destOrd="0" presId="urn:microsoft.com/office/officeart/2005/8/layout/pyramid1"/>
    <dgm:cxn modelId="{11FEE3EA-9B49-4DF0-81AD-470D142B6492}" type="presParOf" srcId="{4D469189-C62F-4851-8004-305093AB59A6}" destId="{1ED309BA-3D00-4139-B2FA-3C550A74B173}" srcOrd="3" destOrd="0" presId="urn:microsoft.com/office/officeart/2005/8/layout/pyramid1"/>
    <dgm:cxn modelId="{96D0087C-2C1E-4F06-A835-2B21429B695E}" type="presParOf" srcId="{1ED309BA-3D00-4139-B2FA-3C550A74B173}" destId="{5D693138-0E1C-45D8-8B4A-D24627FFEC59}" srcOrd="0" destOrd="0" presId="urn:microsoft.com/office/officeart/2005/8/layout/pyramid1"/>
    <dgm:cxn modelId="{F3642B4A-A06C-4181-953F-742E936A5AD0}" type="presParOf" srcId="{1ED309BA-3D00-4139-B2FA-3C550A74B173}" destId="{47FCB321-432E-48A3-B40A-A0864AE057B9}" srcOrd="1" destOrd="0" presId="urn:microsoft.com/office/officeart/2005/8/layout/pyramid1"/>
    <dgm:cxn modelId="{1FB75A0D-E4A4-43DF-8119-2ED97338BE72}" type="presParOf" srcId="{1ED309BA-3D00-4139-B2FA-3C550A74B173}" destId="{C96B36CC-8827-4B2F-9D15-EABDABCB2838}" srcOrd="2" destOrd="0" presId="urn:microsoft.com/office/officeart/2005/8/layout/pyramid1"/>
    <dgm:cxn modelId="{B14E7F42-9FD9-4155-BCCB-0DA780792D9A}" type="presParOf" srcId="{1ED309BA-3D00-4139-B2FA-3C550A74B173}" destId="{06FBEDA5-8426-4419-8CFE-ABD7BFD453AF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10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A36B5E-54FD-4DC7-A169-C2714301BB72}">
      <dsp:nvSpPr>
        <dsp:cNvPr id="0" name=""/>
        <dsp:cNvSpPr/>
      </dsp:nvSpPr>
      <dsp:spPr>
        <a:xfrm>
          <a:off x="1938378" y="9923"/>
          <a:ext cx="6047248" cy="12597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179388" lvl="1" indent="-179388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Ensure Flood Risk </a:t>
          </a:r>
          <a:r>
            <a:rPr lang="en-US" sz="2400" b="1" kern="1200" dirty="0"/>
            <a:t>Awareness</a:t>
          </a:r>
          <a:r>
            <a:rPr lang="en-US" sz="2400" kern="1200" dirty="0"/>
            <a:t>, </a:t>
          </a:r>
          <a:r>
            <a:rPr lang="en-US" sz="2400" b="1" kern="1200" dirty="0"/>
            <a:t>Preparedness</a:t>
          </a:r>
          <a:r>
            <a:rPr lang="en-US" sz="2400" kern="1200" dirty="0"/>
            <a:t> &amp; </a:t>
          </a:r>
          <a:r>
            <a:rPr lang="en-US" sz="2400" b="1" kern="1200" dirty="0"/>
            <a:t>Good Governance</a:t>
          </a:r>
          <a:endParaRPr lang="it-IT" sz="2400" b="1" kern="1200" dirty="0"/>
        </a:p>
      </dsp:txBody>
      <dsp:txXfrm>
        <a:off x="1938378" y="167388"/>
        <a:ext cx="5574854" cy="944788"/>
      </dsp:txXfrm>
    </dsp:sp>
    <dsp:sp modelId="{A8C8D47B-7A73-4C55-ADC1-AC71FD73CB1D}">
      <dsp:nvSpPr>
        <dsp:cNvPr id="0" name=""/>
        <dsp:cNvSpPr/>
      </dsp:nvSpPr>
      <dsp:spPr>
        <a:xfrm>
          <a:off x="0" y="17620"/>
          <a:ext cx="1801877" cy="125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/>
            <a:t>Axe n° 1</a:t>
          </a:r>
        </a:p>
      </dsp:txBody>
      <dsp:txXfrm>
        <a:off x="61494" y="79114"/>
        <a:ext cx="1678889" cy="1136730"/>
      </dsp:txXfrm>
    </dsp:sp>
    <dsp:sp modelId="{ABC05509-01BA-4CB8-8340-95829CA10DCC}">
      <dsp:nvSpPr>
        <dsp:cNvPr id="0" name=""/>
        <dsp:cNvSpPr/>
      </dsp:nvSpPr>
      <dsp:spPr>
        <a:xfrm>
          <a:off x="1938378" y="2556705"/>
          <a:ext cx="6047248" cy="1259718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Promote Equitable Transboundary Cooperation and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Bottom-Up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Community Based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Projects</a:t>
          </a:r>
          <a:endParaRPr lang="it-IT" sz="2400" b="1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938378" y="2714170"/>
        <a:ext cx="5574854" cy="944788"/>
      </dsp:txXfrm>
    </dsp:sp>
    <dsp:sp modelId="{4CC829A9-A795-4F3D-9FA1-C7E81845BE16}">
      <dsp:nvSpPr>
        <dsp:cNvPr id="0" name=""/>
        <dsp:cNvSpPr/>
      </dsp:nvSpPr>
      <dsp:spPr>
        <a:xfrm>
          <a:off x="0" y="2556705"/>
          <a:ext cx="1801877" cy="125971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Axe n° 3</a:t>
          </a:r>
        </a:p>
      </dsp:txBody>
      <dsp:txXfrm>
        <a:off x="61494" y="2618199"/>
        <a:ext cx="1678889" cy="1136730"/>
      </dsp:txXfrm>
    </dsp:sp>
    <dsp:sp modelId="{9ECE7BC8-163A-4ABD-96E3-C086C96D2C54}">
      <dsp:nvSpPr>
        <dsp:cNvPr id="0" name=""/>
        <dsp:cNvSpPr/>
      </dsp:nvSpPr>
      <dsp:spPr>
        <a:xfrm>
          <a:off x="1938378" y="1352430"/>
          <a:ext cx="6047248" cy="1041094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228600" lvl="1" indent="-228600" algn="just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Incentive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Nature Based Solutions   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&amp;     </a:t>
          </a:r>
          <a:r>
            <a:rPr lang="en-US" sz="2400" b="1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No-Regret</a:t>
          </a:r>
          <a:r>
            <a:rPr lang="en-US" sz="2400" kern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Calibri"/>
              <a:ea typeface="+mn-ea"/>
              <a:cs typeface="+mn-cs"/>
            </a:rPr>
            <a:t> Climate Adaptation Measures</a:t>
          </a:r>
          <a:endParaRPr lang="it-IT" sz="2400" kern="1200" dirty="0">
            <a:solidFill>
              <a:prstClr val="black">
                <a:hueOff val="0"/>
                <a:satOff val="0"/>
                <a:lumOff val="0"/>
                <a:alphaOff val="0"/>
              </a:prstClr>
            </a:solidFill>
            <a:latin typeface="Calibri"/>
            <a:ea typeface="+mn-ea"/>
            <a:cs typeface="+mn-cs"/>
          </a:endParaRPr>
        </a:p>
      </dsp:txBody>
      <dsp:txXfrm>
        <a:off x="1938378" y="1482567"/>
        <a:ext cx="5656838" cy="780820"/>
      </dsp:txXfrm>
    </dsp:sp>
    <dsp:sp modelId="{318B0115-7E6E-4937-88C1-A576534A1ADC}">
      <dsp:nvSpPr>
        <dsp:cNvPr id="0" name=""/>
        <dsp:cNvSpPr/>
      </dsp:nvSpPr>
      <dsp:spPr>
        <a:xfrm>
          <a:off x="0" y="1352430"/>
          <a:ext cx="1801877" cy="10410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Axe n° 2</a:t>
          </a:r>
        </a:p>
      </dsp:txBody>
      <dsp:txXfrm>
        <a:off x="50822" y="1403252"/>
        <a:ext cx="1700233" cy="9394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D554C8-93AD-46A4-BBBE-EDFD2AB0DDB2}">
      <dsp:nvSpPr>
        <dsp:cNvPr id="0" name=""/>
        <dsp:cNvSpPr/>
      </dsp:nvSpPr>
      <dsp:spPr>
        <a:xfrm rot="10800000">
          <a:off x="2988719" y="53117"/>
          <a:ext cx="5835454" cy="795143"/>
        </a:xfrm>
        <a:prstGeom prst="nonIsoscelesTrapezoid">
          <a:avLst>
            <a:gd name="adj1" fmla="val 0"/>
            <a:gd name="adj2" fmla="val 6145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b="1" kern="1200" dirty="0"/>
            <a:t>Short-Term</a:t>
          </a:r>
          <a:r>
            <a:rPr lang="en-US" sz="1800" kern="1200" dirty="0"/>
            <a:t>:  Make the Drin Basin’s Communities Resilient and able to Adapt to Climate Change Challenges </a:t>
          </a:r>
        </a:p>
      </dsp:txBody>
      <dsp:txXfrm rot="10800000">
        <a:off x="3460127" y="53117"/>
        <a:ext cx="5363062" cy="795143"/>
      </dsp:txXfrm>
    </dsp:sp>
    <dsp:sp modelId="{848D93BD-8BFC-4E7E-AE2C-CACB2092B82A}">
      <dsp:nvSpPr>
        <dsp:cNvPr id="0" name=""/>
        <dsp:cNvSpPr/>
      </dsp:nvSpPr>
      <dsp:spPr>
        <a:xfrm>
          <a:off x="2524716" y="11619"/>
          <a:ext cx="920178" cy="748666"/>
        </a:xfrm>
        <a:prstGeom prst="trapezoid">
          <a:avLst>
            <a:gd name="adj" fmla="val 614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b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00"/>
              </a:solidFill>
            </a:rPr>
            <a:t>VISION</a:t>
          </a:r>
        </a:p>
      </dsp:txBody>
      <dsp:txXfrm>
        <a:off x="2524716" y="11619"/>
        <a:ext cx="920178" cy="748666"/>
      </dsp:txXfrm>
    </dsp:sp>
    <dsp:sp modelId="{D0DD393D-32E0-4119-8D17-EC138BC2CFAC}">
      <dsp:nvSpPr>
        <dsp:cNvPr id="0" name=""/>
        <dsp:cNvSpPr/>
      </dsp:nvSpPr>
      <dsp:spPr>
        <a:xfrm rot="10800000">
          <a:off x="3444706" y="760286"/>
          <a:ext cx="5385897" cy="942430"/>
        </a:xfrm>
        <a:prstGeom prst="nonIsoscelesTrapezoid">
          <a:avLst>
            <a:gd name="adj1" fmla="val 0"/>
            <a:gd name="adj2" fmla="val 6145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000" rIns="36000" bIns="0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en-US" sz="1800" u="none" kern="12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+mn-cs"/>
            </a:rPr>
            <a:t>Drin’s Basin </a:t>
          </a:r>
          <a:r>
            <a:rPr lang="en-US" sz="1800" u="sng" kern="12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+mn-cs"/>
            </a:rPr>
            <a:t>Communities</a:t>
          </a:r>
          <a:r>
            <a:rPr lang="en-US" sz="1800" u="none" kern="1200" dirty="0">
              <a:solidFill>
                <a:schemeClr val="tx1"/>
              </a:solidFill>
              <a:latin typeface="Calibri" panose="020F0502020204030204" pitchFamily="34" charset="0"/>
              <a:ea typeface="Cambria" panose="02040503050406030204" pitchFamily="18" charset="0"/>
              <a:cs typeface="+mn-cs"/>
            </a:rPr>
            <a:t> are Prepared to Cope against extreme Hydro-Climatic events  (100 RP)</a:t>
          </a:r>
          <a:r>
            <a:rPr lang="en-US" sz="1800" kern="1200" dirty="0">
              <a:solidFill>
                <a:schemeClr val="tx1"/>
              </a:solidFill>
            </a:rPr>
            <a:t> </a:t>
          </a:r>
          <a:endParaRPr lang="en-US" sz="1200" kern="1200" dirty="0">
            <a:solidFill>
              <a:schemeClr val="tx1"/>
            </a:solidFill>
          </a:endParaRPr>
        </a:p>
        <a:p>
          <a:pPr marL="114300" lvl="1" indent="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200" kern="1200" dirty="0"/>
        </a:p>
      </dsp:txBody>
      <dsp:txXfrm rot="10800000">
        <a:off x="4023933" y="760286"/>
        <a:ext cx="4806690" cy="942430"/>
      </dsp:txXfrm>
    </dsp:sp>
    <dsp:sp modelId="{51700241-6D1A-4EC3-9D46-62B2F26424EF}">
      <dsp:nvSpPr>
        <dsp:cNvPr id="0" name=""/>
        <dsp:cNvSpPr/>
      </dsp:nvSpPr>
      <dsp:spPr>
        <a:xfrm>
          <a:off x="1945551" y="760286"/>
          <a:ext cx="2078509" cy="942430"/>
        </a:xfrm>
        <a:prstGeom prst="trapezoid">
          <a:avLst>
            <a:gd name="adj" fmla="val 614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00"/>
              </a:solidFill>
            </a:rPr>
            <a:t>MISSION</a:t>
          </a:r>
        </a:p>
      </dsp:txBody>
      <dsp:txXfrm>
        <a:off x="2309290" y="760286"/>
        <a:ext cx="1351031" cy="942430"/>
      </dsp:txXfrm>
    </dsp:sp>
    <dsp:sp modelId="{611D1345-C67D-4E0A-AB37-6CD2B1C0E604}">
      <dsp:nvSpPr>
        <dsp:cNvPr id="0" name=""/>
        <dsp:cNvSpPr/>
      </dsp:nvSpPr>
      <dsp:spPr>
        <a:xfrm rot="10800000">
          <a:off x="3950163" y="1702716"/>
          <a:ext cx="4882054" cy="2380806"/>
        </a:xfrm>
        <a:prstGeom prst="nonIsoscelesTrapezoid">
          <a:avLst>
            <a:gd name="adj1" fmla="val 0"/>
            <a:gd name="adj2" fmla="val 6145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36000" rIns="0" bIns="36000" numCol="1" spcCol="1270" anchor="ctr" anchorCtr="0">
          <a:noAutofit/>
        </a:bodyPr>
        <a:lstStyle/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357188" marR="0" lvl="0" indent="-357188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+mj-lt"/>
            <a:buAutoNum type="romanUcPeriod"/>
            <a:tabLst/>
            <a:defRPr/>
          </a:pPr>
          <a:r>
            <a:rPr lang="en-US" sz="1800" kern="1200" dirty="0"/>
            <a:t>Ensure Flood Risk Awareness, Preparedness &amp; Good Governance</a:t>
          </a:r>
        </a:p>
        <a:p>
          <a:pPr marL="271463" lvl="1" indent="-271463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UcPeriod"/>
          </a:pPr>
          <a:r>
            <a:rPr lang="en-US" sz="1800" kern="1200" dirty="0"/>
            <a:t>Bottom-Up &amp; Participatory Approach</a:t>
          </a:r>
        </a:p>
        <a:p>
          <a:pPr marL="357188" lvl="1" indent="-357188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UcPeriod"/>
          </a:pPr>
          <a:r>
            <a:rPr lang="en-US" sz="1800" kern="1200" dirty="0"/>
            <a:t>Environmental &amp; Prevention Approach to FRM</a:t>
          </a:r>
        </a:p>
        <a:p>
          <a:pPr marL="357188" lvl="1" indent="-357188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+mj-lt"/>
            <a:buAutoNum type="romanUcPeriod"/>
          </a:pPr>
          <a:r>
            <a:rPr lang="en-US" sz="1800" kern="1200" dirty="0"/>
            <a:t>Maximize Fundings</a:t>
          </a:r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  <a:p>
          <a:pPr marL="17145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800" kern="1200" dirty="0"/>
        </a:p>
      </dsp:txBody>
      <dsp:txXfrm rot="10800000">
        <a:off x="5448023" y="1702716"/>
        <a:ext cx="3395897" cy="2380806"/>
      </dsp:txXfrm>
    </dsp:sp>
    <dsp:sp modelId="{70C85576-2963-4C85-B12D-FF4FBF96B43B}">
      <dsp:nvSpPr>
        <dsp:cNvPr id="0" name=""/>
        <dsp:cNvSpPr/>
      </dsp:nvSpPr>
      <dsp:spPr>
        <a:xfrm>
          <a:off x="482438" y="1702716"/>
          <a:ext cx="5004735" cy="2380806"/>
        </a:xfrm>
        <a:prstGeom prst="trapezoid">
          <a:avLst>
            <a:gd name="adj" fmla="val 614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00"/>
              </a:solidFill>
            </a:rPr>
            <a:t>STRATEGIC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00"/>
              </a:solidFill>
            </a:rPr>
            <a:t>GOALS</a:t>
          </a:r>
        </a:p>
      </dsp:txBody>
      <dsp:txXfrm>
        <a:off x="1358267" y="1702716"/>
        <a:ext cx="3253077" cy="2380806"/>
      </dsp:txXfrm>
    </dsp:sp>
    <dsp:sp modelId="{5D693138-0E1C-45D8-8B4A-D24627FFEC59}">
      <dsp:nvSpPr>
        <dsp:cNvPr id="0" name=""/>
        <dsp:cNvSpPr/>
      </dsp:nvSpPr>
      <dsp:spPr>
        <a:xfrm rot="10800000">
          <a:off x="5483590" y="4083522"/>
          <a:ext cx="3346825" cy="828266"/>
        </a:xfrm>
        <a:prstGeom prst="nonIsoscelesTrapezoid">
          <a:avLst>
            <a:gd name="adj1" fmla="val 0"/>
            <a:gd name="adj2" fmla="val 61454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1" indent="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800" kern="1200" dirty="0"/>
            <a:t>Each Strategic  Goal includes a list of Strategic Objectives</a:t>
          </a:r>
        </a:p>
      </dsp:txBody>
      <dsp:txXfrm rot="10800000">
        <a:off x="5992597" y="4083522"/>
        <a:ext cx="2837818" cy="828266"/>
      </dsp:txXfrm>
    </dsp:sp>
    <dsp:sp modelId="{C96B36CC-8827-4B2F-9D15-EABDABCB2838}">
      <dsp:nvSpPr>
        <dsp:cNvPr id="0" name=""/>
        <dsp:cNvSpPr/>
      </dsp:nvSpPr>
      <dsp:spPr>
        <a:xfrm>
          <a:off x="-22984" y="4083522"/>
          <a:ext cx="6015582" cy="828266"/>
        </a:xfrm>
        <a:prstGeom prst="trapezoid">
          <a:avLst>
            <a:gd name="adj" fmla="val 61454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solidFill>
                <a:srgbClr val="FFFF00"/>
              </a:solidFill>
            </a:rPr>
            <a:t>STRATEGIC OBJECTIVES</a:t>
          </a:r>
        </a:p>
      </dsp:txBody>
      <dsp:txXfrm>
        <a:off x="1029741" y="4083522"/>
        <a:ext cx="3910128" cy="828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46EEDF-C8A1-483D-AA8F-3FFC3999203F}" type="datetimeFigureOut">
              <a:rPr lang="en-US" smtClean="0"/>
              <a:pPr/>
              <a:t>9/26/2024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16E0B4-87F4-456D-9B55-47F00B3244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4988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41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301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1805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076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030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0134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3417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77091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4475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1927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3762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9338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84230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2613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07682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177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843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6406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26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2408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7101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877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16E0B4-87F4-456D-9B55-47F00B32441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987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9E296-8E5C-41D6-AA2A-75CEA51D3681}" type="datetimeFigureOut">
              <a:rPr lang="it-IT" smtClean="0"/>
              <a:pPr/>
              <a:t>26/09/24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51FF3D-736E-47FF-850E-0544F58D508A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jp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1.xml"/><Relationship Id="rId5" Type="http://schemas.openxmlformats.org/officeDocument/2006/relationships/image" Target="../media/image3.png"/><Relationship Id="rId10" Type="http://schemas.microsoft.com/office/2007/relationships/diagramDrawing" Target="../diagrams/drawing1.xml"/><Relationship Id="rId4" Type="http://schemas.openxmlformats.org/officeDocument/2006/relationships/image" Target="../media/image2.jpg"/><Relationship Id="rId9" Type="http://schemas.openxmlformats.org/officeDocument/2006/relationships/diagramColors" Target="../diagrams/colors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image" Target="../media/image1.png"/><Relationship Id="rId7" Type="http://schemas.openxmlformats.org/officeDocument/2006/relationships/diagramLayout" Target="../diagrams/layou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5" Type="http://schemas.openxmlformats.org/officeDocument/2006/relationships/image" Target="../media/image3.png"/><Relationship Id="rId10" Type="http://schemas.microsoft.com/office/2007/relationships/diagramDrawing" Target="../diagrams/drawing2.xml"/><Relationship Id="rId4" Type="http://schemas.openxmlformats.org/officeDocument/2006/relationships/image" Target="../media/image2.jpg"/><Relationship Id="rId9" Type="http://schemas.openxmlformats.org/officeDocument/2006/relationships/diagramColors" Target="../diagrams/colors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1484627"/>
            <a:ext cx="9144000" cy="1571636"/>
          </a:xfrm>
        </p:spPr>
        <p:txBody>
          <a:bodyPr>
            <a:normAutofit/>
          </a:bodyPr>
          <a:lstStyle/>
          <a:p>
            <a:r>
              <a:rPr lang="en-US" sz="2800" b="1" spc="150" dirty="0">
                <a:solidFill>
                  <a:srgbClr val="003366"/>
                </a:solidFill>
              </a:rPr>
              <a:t>Integrated Climate Change Adaptation (CCA) and Flood Risk management Strategy and Plan for the Drin River Basin</a:t>
            </a:r>
            <a:endParaRPr lang="it-IT" sz="2800" b="1" dirty="0">
              <a:solidFill>
                <a:srgbClr val="003366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75556" y="3308432"/>
            <a:ext cx="7992888" cy="2304256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003366"/>
                </a:solidFill>
              </a:rPr>
              <a:t>Draft </a:t>
            </a:r>
          </a:p>
          <a:p>
            <a:r>
              <a:rPr lang="en-US" sz="3600" b="1" dirty="0">
                <a:solidFill>
                  <a:srgbClr val="003366"/>
                </a:solidFill>
              </a:rPr>
              <a:t>Flood Risk Management Strategy for the Drin River Basin 2025 - 2035</a:t>
            </a:r>
          </a:p>
          <a:p>
            <a:endParaRPr lang="en-US" sz="2400" b="1" dirty="0">
              <a:solidFill>
                <a:srgbClr val="003366"/>
              </a:solidFill>
            </a:endParaRPr>
          </a:p>
          <a:p>
            <a:r>
              <a:rPr lang="en-US" sz="2400" b="1" dirty="0">
                <a:solidFill>
                  <a:srgbClr val="003366"/>
                </a:solidFill>
              </a:rPr>
              <a:t>Sept. 2024</a:t>
            </a:r>
            <a:endParaRPr lang="en-US" sz="2400" dirty="0">
              <a:solidFill>
                <a:srgbClr val="003366"/>
              </a:solidFill>
            </a:endParaRPr>
          </a:p>
          <a:p>
            <a:endParaRPr lang="it-IT" sz="3600" b="1" dirty="0">
              <a:solidFill>
                <a:srgbClr val="003366"/>
              </a:solidFill>
            </a:endParaRPr>
          </a:p>
        </p:txBody>
      </p:sp>
      <p:pic>
        <p:nvPicPr>
          <p:cNvPr id="5" name="Picture 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674862" cy="1269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0BECA6A7-51AA-508A-CFC3-17B5E098DC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78989"/>
            <a:ext cx="2968327" cy="711364"/>
          </a:xfrm>
          <a:prstGeom prst="rect">
            <a:avLst/>
          </a:prstGeom>
        </p:spPr>
      </p:pic>
      <p:pic>
        <p:nvPicPr>
          <p:cNvPr id="14" name="Picture 13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EB4FB511-AD93-132D-A9EE-81CF090714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4876" y="132046"/>
            <a:ext cx="2127338" cy="11107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3" name="Rettangolo 6">
            <a:extLst>
              <a:ext uri="{FF2B5EF4-FFF2-40B4-BE49-F238E27FC236}">
                <a16:creationId xmlns:a16="http://schemas.microsoft.com/office/drawing/2014/main" id="{CB904BED-3EC2-003F-9376-3DB2743685C1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I:  STRATEGIC GOALS &amp; OBJECTIVES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456916"/>
              </p:ext>
            </p:extLst>
          </p:nvPr>
        </p:nvGraphicFramePr>
        <p:xfrm>
          <a:off x="323528" y="1390040"/>
          <a:ext cx="8496944" cy="4703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173302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I. ENSURE FLOOD RISK AWARENESS, PREPAREDNESS &amp; GOOD GOVERNANCE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Improving the transboundary Drin Flood Forecasting and Early Warning System to ensure timely and accurate alerts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529954"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Strengthen the Drin/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-Buna/Bojana Basin FFS - Flow &amp; Flood Forecasting System supplied by the German cooperation (GIZ) to all riparian countries (ALB, MNE, KOS, NMK) by 2030.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Establish an operational mechanism among the riparian hydro-power companies for planned and coordinated regulation of the spillway discharges to minimize the downstream risk of flooding by 2030.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3: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Promote a greater Municipal integrated urban planning &amp; land-use management to avoid the construction of new settlements, commercial, and industrial activities within high-risk flood areas by 2030.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 is underpinned by a set of Objectives and Specific Objectives</a:t>
            </a:r>
          </a:p>
        </p:txBody>
      </p:sp>
    </p:spTree>
    <p:extLst>
      <p:ext uri="{BB962C8B-B14F-4D97-AF65-F5344CB8AC3E}">
        <p14:creationId xmlns:p14="http://schemas.microsoft.com/office/powerpoint/2010/main" val="2363752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3" name="Rettangolo 6">
            <a:extLst>
              <a:ext uri="{FF2B5EF4-FFF2-40B4-BE49-F238E27FC236}">
                <a16:creationId xmlns:a16="http://schemas.microsoft.com/office/drawing/2014/main" id="{CB904BED-3EC2-003F-9376-3DB2743685C1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I: SPECIFIC OBJECTIVES &amp; OUTCOMES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1713313"/>
              </p:ext>
            </p:extLst>
          </p:nvPr>
        </p:nvGraphicFramePr>
        <p:xfrm>
          <a:off x="323528" y="1390040"/>
          <a:ext cx="8496944" cy="520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299047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I. ENSURE FLOOD RISK AWARENESS, PREPAREDNESS &amp; GOOD GOVERNANCE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Improving the transboundary Drin Flood Forecasting and Early Warning System to ensure timely and accurate alerts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908265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Strengthen the Drin/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-Buna/Bojana Basin FFS - Flow &amp; Flood Forecasting System supplied by the German cooperation (GIZ) to all riparian countries (ALB, MNE, KOS, NMK) by 2030.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Strengthen by 2028 the national FFS - Flow &amp; Flood Forecasting Systems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Strengthen by 2028 an integrated basin-wide hydro-meteorological monitoring network, including the implementation of a community-based smart-phone monitoring system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Operational Flow &amp; Flood Forecasting System in all riparian countries with timely and accurate flood forecasts along the entire Drin/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Buna/Bojana river network.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</p:spTree>
    <p:extLst>
      <p:ext uri="{BB962C8B-B14F-4D97-AF65-F5344CB8AC3E}">
        <p14:creationId xmlns:p14="http://schemas.microsoft.com/office/powerpoint/2010/main" val="570490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667475"/>
              </p:ext>
            </p:extLst>
          </p:nvPr>
        </p:nvGraphicFramePr>
        <p:xfrm>
          <a:off x="326856" y="1263142"/>
          <a:ext cx="8496944" cy="538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299047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I. ENSURE FLOOD RISK AWARENESS, PREPAREDNESS &amp; GOOD GOVERNANCE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Improving the transboundary Drin Flood Forecasting and Early Warning System to ensure timely and accurate alerts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908265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Establish an operational mechanism among the riparian hydro-power companies for planned and coordinated regulation of the spillway discharges to minimize the downstream risk of flooding by 2030. </a:t>
                      </a:r>
                    </a:p>
                    <a:p>
                      <a:pPr lvl="0"/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by 2028 a MoU between the riparian hydro-power companies and the key national institutions related to the integrated water resources management (IWRM), and the disaster risk management (DRM) sector to define the operational procedures for a coordinated regulation of the spillway discharges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Fully integrate the hydro-power companies within the Drin/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-Buna/Bojana Basin FFS - Flow &amp; Flood Forecasting System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Coordinated operational management of the hydropower reservoirs along the Drin Cascade, from Vau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Dejes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(ALB) up to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Globochica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(NMK), including the spillway discharges.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5" name="Rettangolo 6">
            <a:extLst>
              <a:ext uri="{FF2B5EF4-FFF2-40B4-BE49-F238E27FC236}">
                <a16:creationId xmlns:a16="http://schemas.microsoft.com/office/drawing/2014/main" id="{4C4098DC-7ACB-C476-0C7E-0F0161D2124E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3144026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735648"/>
              </p:ext>
            </p:extLst>
          </p:nvPr>
        </p:nvGraphicFramePr>
        <p:xfrm>
          <a:off x="326856" y="1263142"/>
          <a:ext cx="8709640" cy="550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09640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869220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I. ENSURE FLOOD RISK AWARENESS, PREPAREDNESS &amp; GOOD GOVERNANCE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Improving the transboundary Drin Flood Forecasting and Early Warning System to ensure timely and accurate alerts by 2030</a:t>
                      </a: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908265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3: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Promote a greater Municipal integrated urban planning &amp; land-use management to avoid the construction of new settlements, commercial, and industrial activities within high-risk flood areas by 2030. </a:t>
                      </a:r>
                    </a:p>
                    <a:p>
                      <a:pPr lvl="0"/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preparation of the Municipal FRM Action Plans involving the Local Civil Protection Committees (communities)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a control mechanism, severe sanctions, and fines, including the demolition of non-authorized structures located within the high-risk flood areas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Strengthen the Municipalities on integrated urban planning &amp; land-use management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guidelines, and public awareness to local communities based on the Municipal FRM Action Plans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Assimilation of the Flood Risk Maps within the Local Development Plans of 50 Municipalities, forbidding the construction of new settlements, commercial, and industrial activities within high-risk flood areas.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5601EDB5-D82E-1259-1DB1-0C47D5E68F4B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5966103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4329647"/>
              </p:ext>
            </p:extLst>
          </p:nvPr>
        </p:nvGraphicFramePr>
        <p:xfrm>
          <a:off x="323528" y="1390041"/>
          <a:ext cx="8496944" cy="40768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9694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338842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II. INCENTIVE NATURE-BASED SOLUTIONS &amp; NO-REGRET CLIMATE ADAPTATION MEASURES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Incentivize the extensive construction of Nature Based Solutions (</a:t>
                      </a:r>
                      <a:r>
                        <a:rPr lang="en-US" b="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NbS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) to increase soil-water storage and reduce the peak of floods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2644333">
                <a:tc>
                  <a:txBody>
                    <a:bodyPr/>
                    <a:lstStyle/>
                    <a:p>
                      <a:pPr marL="285750" lvl="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Incentivize economically the afforestation and the naturalization of the upper sub-basins by 2030.</a:t>
                      </a:r>
                    </a:p>
                    <a:p>
                      <a:pPr marL="285750" lvl="0" indent="-285750">
                        <a:spcAft>
                          <a:spcPts val="12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Incentivize economically the recovery, naturalization, conservation, and ecological revitalization of the wetlands, coastal lagoons, and marshlands in the lower Drin Buna/Bojana area by 2030.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 is underpinned by a set of Objectives and Specific 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7073D7E5-F4C6-E523-CE12-B02AAC0D0706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II:  STRATEGIC GOALS &amp; OBJECTIVES</a:t>
            </a:r>
          </a:p>
        </p:txBody>
      </p:sp>
    </p:spTree>
    <p:extLst>
      <p:ext uri="{BB962C8B-B14F-4D97-AF65-F5344CB8AC3E}">
        <p14:creationId xmlns:p14="http://schemas.microsoft.com/office/powerpoint/2010/main" val="333527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4909038"/>
              </p:ext>
            </p:extLst>
          </p:nvPr>
        </p:nvGraphicFramePr>
        <p:xfrm>
          <a:off x="179512" y="1390040"/>
          <a:ext cx="8856984" cy="52073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8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299047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II. INCENTIVE NATURE-BASED SOLUTIONS &amp; NO-REGRET CLIMATE ADAPTATION MEASURES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Incentivize the extensive construction of Nature Based Solutions (</a:t>
                      </a:r>
                      <a:r>
                        <a:rPr lang="en-US" b="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NbS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) to increase soil-water storage and reduce the peak of floods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908265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Incentivize economically the afforestation and the naturalization of the upper sub-basins by 2030.</a:t>
                      </a:r>
                    </a:p>
                    <a:p>
                      <a:pPr lvl="0"/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awareness of the social and economic benefits of the ecosystem services by 2028.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Establish partnership mechanisms for downstream beneficiaries to pay for upstream natural investments that reduce the peaks of the floods (Water Funds) by 2028.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construction of retention ponds, small dams, inland wetlands, and other nature-based solutions involving the local communities.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Construction of 250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upper basin, including the afforestation of 4.000 ha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2436B7E9-5B58-065A-476C-09FC87CCD683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II: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2596546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185850"/>
              </p:ext>
            </p:extLst>
          </p:nvPr>
        </p:nvGraphicFramePr>
        <p:xfrm>
          <a:off x="99814" y="1390040"/>
          <a:ext cx="8936682" cy="538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36682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299047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II. INCENTIVE NATURE-BASED SOLUTIONS &amp; NO-REGRET CLIMATE ADAPTATION MEASURES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Incentivize the extensive construction of Nature Based Solutions (</a:t>
                      </a:r>
                      <a:r>
                        <a:rPr lang="en-US" b="0" dirty="0" err="1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NbS</a:t>
                      </a: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) to increase soil-water storage and reduce the peak of floods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908265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Incentivize economically the recovery, naturalization, conservation, and ecological revitalization of wetlands, coastal lagoons, and marshlands in the lower Drin Buna/Bojana area by 2030. </a:t>
                      </a:r>
                    </a:p>
                    <a:p>
                      <a:pPr lvl="0"/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awareness of the social and economic benefits of well-protected freshwater ecosystems to become renowned eco-tourist destinations.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natural restoration of wetlands and coastal lagoons for the temporary storage of water volumes, and controlled discharge involving the local communities.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maintenance and cleaning of the 2ndary drainage network, river embankments, and other nature-based solutions involving the local communities.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establishment of agritourism and other economic nature-based activities that favor local sustainable development.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Construction of 250 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NbS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the lower Drin/</a:t>
                      </a:r>
                      <a:r>
                        <a:rPr lang="en-US" sz="180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Drim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Buna/Bojana basin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1A911E63-FE7B-9D0B-CFB4-52B3107653A9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II: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37617637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5847383"/>
              </p:ext>
            </p:extLst>
          </p:nvPr>
        </p:nvGraphicFramePr>
        <p:xfrm>
          <a:off x="179513" y="1390041"/>
          <a:ext cx="8900384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0038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338842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III. PROMOTE EQUITABLE TRANSBOUNDARY COOPERATION &amp; BOTTOM-UP COMMUNITY BASED PROJECTS 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Promote and incentivize the preparation of Local/Municipal Flood Risk Management Action Plans (LFRMAP) by 2030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2644333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Incentivize the creation of Local/Municipal Civil Protection Committees in the high-risk flooding areas by 2030.</a:t>
                      </a:r>
                    </a:p>
                    <a:p>
                      <a:pPr lvl="0"/>
                      <a:endParaRPr lang="it-IT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Strengthen the Flood Risk governance at the Municipal scale through integrated urban  Planning and Local Development Plans by 2028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active participation of the Local Communities in the construction and maintenance of Nature-based Solutions by 2028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creation of community-based hydro-met monitoring and early warning systems (Smart-phone monitoring system) by 2028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partnership and transboundary Municipal twining (lower &amp; upper basin) through periodic meetings of the local communities by 2028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Constitution of 100 Local Civil Protection Committees in all riparian countries (ALB, MNE, KOS, NMK)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 is underpinned by a set of Objectives and Specific 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C512010A-6544-5203-1BBF-5E72A11631D0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III: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18598004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2809079"/>
              </p:ext>
            </p:extLst>
          </p:nvPr>
        </p:nvGraphicFramePr>
        <p:xfrm>
          <a:off x="179512" y="1390041"/>
          <a:ext cx="8856984" cy="36658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8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971528">
                <a:tc>
                  <a:txBody>
                    <a:bodyPr/>
                    <a:lstStyle/>
                    <a:p>
                      <a:pPr marL="360363" marR="0" lvl="1" indent="-2746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IV. MAXIMIZE FINANCIAL RESOURCES  (Cross-sector)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Identify new financial resources to fund the implementation of the Transboundary Flood Risk Management Action Plans  by 2030 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2507592">
                <a:tc>
                  <a:txBody>
                    <a:bodyPr/>
                    <a:lstStyle/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Preparation of new international proposals and initiatives to get funding for  the Flood Risk Management Sector by 2030.</a:t>
                      </a:r>
                    </a:p>
                    <a:p>
                      <a:pPr lvl="0"/>
                      <a:endParaRPr lang="en-US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lvl="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2: 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development of flood insurance and other Internal risk-financing mechanisms by 2030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31B9D5CE-8E0F-2E5E-5A56-012EE78D8E1A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IV:  STRATEGIC GOALS &amp; OBJECTIVES</a:t>
            </a:r>
          </a:p>
        </p:txBody>
      </p:sp>
    </p:spTree>
    <p:extLst>
      <p:ext uri="{BB962C8B-B14F-4D97-AF65-F5344CB8AC3E}">
        <p14:creationId xmlns:p14="http://schemas.microsoft.com/office/powerpoint/2010/main" val="61289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790827"/>
              </p:ext>
            </p:extLst>
          </p:nvPr>
        </p:nvGraphicFramePr>
        <p:xfrm>
          <a:off x="179512" y="1390041"/>
          <a:ext cx="8856984" cy="481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8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971528">
                <a:tc>
                  <a:txBody>
                    <a:bodyPr/>
                    <a:lstStyle/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IV. MAXIMIZE THE FINANCIAL RESOURCES  (Cross-sector)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Identify new financial resources to fund the implementation of the Transboundary            FRM Action Plans  by 2030 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2507592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1: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Preparation of new international proposals and initiatives to get funding for  the Flood Risk Management Sector by 2030</a:t>
                      </a:r>
                    </a:p>
                    <a:p>
                      <a:pPr lvl="0"/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the preparation of a regional climate change adaptation project to be submitted to the UNFCCC – NDC Nationally Determined Contributions (Watering the National Adaptation Plans -NAPs)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Promote greater coordination between national and international projects to avoid overlapping,  duplication of efforts, and low financial efficiency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Preparation of 3 Regional proposals with direct participation of key National agencies, including national co-funding</a:t>
                      </a:r>
                    </a:p>
                    <a:p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1BDEE6CD-58F8-133F-6F4A-FE096FD82307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IV: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965019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770353" y="556833"/>
            <a:ext cx="70009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3366"/>
                </a:solidFill>
              </a:rPr>
              <a:t>Table of Contents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AAD859F-B2B2-1B72-0117-1FA4D114024E}"/>
              </a:ext>
            </a:extLst>
          </p:cNvPr>
          <p:cNvSpPr txBox="1"/>
          <p:nvPr/>
        </p:nvSpPr>
        <p:spPr>
          <a:xfrm>
            <a:off x="197767" y="1690062"/>
            <a:ext cx="8766721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  <a:tabLst>
                <a:tab pos="630238" algn="l"/>
              </a:tabLst>
            </a:pPr>
            <a:endParaRPr lang="en-US" sz="2000" spc="150" dirty="0">
              <a:solidFill>
                <a:srgbClr val="003366"/>
              </a:solidFill>
              <a:latin typeface="+mj-lt"/>
              <a:ea typeface="+mj-ea"/>
              <a:cs typeface="+mj-cs"/>
            </a:endParaRP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  <a:tabLst>
                <a:tab pos="630238" algn="l"/>
              </a:tabLst>
            </a:pPr>
            <a:r>
              <a:rPr lang="en-US" sz="2000" spc="150" dirty="0">
                <a:solidFill>
                  <a:srgbClr val="003366"/>
                </a:solidFill>
                <a:latin typeface="+mj-lt"/>
                <a:ea typeface="+mj-ea"/>
                <a:cs typeface="+mj-cs"/>
              </a:rPr>
              <a:t>Conceptual Approach of FRM Strategy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  <a:tabLst>
                <a:tab pos="630238" algn="l"/>
              </a:tabLst>
            </a:pPr>
            <a:r>
              <a:rPr lang="en-US" sz="2000" spc="150" dirty="0">
                <a:solidFill>
                  <a:srgbClr val="003366"/>
                </a:solidFill>
                <a:latin typeface="+mj-lt"/>
                <a:ea typeface="+mj-ea"/>
                <a:cs typeface="+mj-cs"/>
              </a:rPr>
              <a:t>Drin FRM Strategy  2025 – 2035</a:t>
            </a:r>
          </a:p>
          <a:p>
            <a:pPr marL="457200" indent="-457200">
              <a:spcAft>
                <a:spcPts val="1200"/>
              </a:spcAft>
              <a:buFont typeface="+mj-lt"/>
              <a:buAutoNum type="arabicPeriod"/>
              <a:tabLst>
                <a:tab pos="630238" algn="l"/>
              </a:tabLst>
            </a:pPr>
            <a:r>
              <a:rPr lang="en-US" sz="2000" spc="150" dirty="0">
                <a:solidFill>
                  <a:srgbClr val="003366"/>
                </a:solidFill>
                <a:latin typeface="+mj-lt"/>
                <a:ea typeface="+mj-ea"/>
                <a:cs typeface="+mj-cs"/>
              </a:rPr>
              <a:t>Consultation process*</a:t>
            </a:r>
            <a:endParaRPr lang="en-US" sz="2000" spc="150" dirty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  <a:p>
            <a:pPr marL="360363" indent="-360363">
              <a:buFont typeface="+mj-lt"/>
              <a:buAutoNum type="arabicPeriod"/>
              <a:tabLst>
                <a:tab pos="630238" algn="l"/>
              </a:tabLst>
            </a:pPr>
            <a:endParaRPr lang="en-US" sz="2000" spc="150" dirty="0">
              <a:solidFill>
                <a:srgbClr val="003366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9CD9B22-6FD9-9065-C04D-C340C139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726248"/>
              </p:ext>
            </p:extLst>
          </p:nvPr>
        </p:nvGraphicFramePr>
        <p:xfrm>
          <a:off x="179512" y="1390040"/>
          <a:ext cx="8856984" cy="45421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6984">
                  <a:extLst>
                    <a:ext uri="{9D8B030D-6E8A-4147-A177-3AD203B41FA5}">
                      <a16:colId xmlns:a16="http://schemas.microsoft.com/office/drawing/2014/main" val="2929271352"/>
                    </a:ext>
                  </a:extLst>
                </a:gridCol>
              </a:tblGrid>
              <a:tr h="1280752">
                <a:tc>
                  <a:txBody>
                    <a:bodyPr/>
                    <a:lstStyle/>
                    <a:p>
                      <a:pPr marL="360363" marR="0" lvl="1" indent="-274638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IV. MAXIMIZE THE FINANCIAL RESOURCES  (Cross-sector)</a:t>
                      </a:r>
                    </a:p>
                    <a:p>
                      <a:pPr marL="360363" lvl="1" indent="-274638" algn="ctr">
                        <a:spcAft>
                          <a:spcPts val="600"/>
                        </a:spcAft>
                        <a:buFont typeface="+mj-lt"/>
                        <a:buNone/>
                      </a:pPr>
                      <a:r>
                        <a:rPr lang="en-US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Identify new financial resources to fund the implementation of the Transboundary            FRM Action Plans  by 2030 </a:t>
                      </a:r>
                    </a:p>
                    <a:p>
                      <a:pPr marL="85725" lvl="1" indent="0" algn="just">
                        <a:spcAft>
                          <a:spcPts val="1800"/>
                        </a:spcAft>
                        <a:buFont typeface="+mj-lt"/>
                        <a:buNone/>
                      </a:pPr>
                      <a:endParaRPr lang="en-US" sz="600" b="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0608937"/>
                  </a:ext>
                </a:extLst>
              </a:tr>
              <a:tr h="3134472">
                <a:tc>
                  <a:txBody>
                    <a:bodyPr/>
                    <a:lstStyle/>
                    <a:p>
                      <a:pPr lvl="0"/>
                      <a:r>
                        <a:rPr lang="en-US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Objective 2: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Promote the development of flood insurance and other Internal risk-financing mechanisms by 2030</a:t>
                      </a:r>
                    </a:p>
                    <a:p>
                      <a:pPr lvl="0"/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Specific Objectives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Develop tax incentive policies for the companies &amp; citizenships that acquire insurance products in the flood and natural disaster sector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 awareness campaigns about the need for private risk financing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Mandatory insurance for those activities located within the high-risk flooding areas. 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spcAft>
                          <a:spcPts val="1200"/>
                        </a:spcAft>
                      </a:pPr>
                      <a:r>
                        <a:rPr lang="en-US" sz="1800" u="sng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Expected Outcome</a:t>
                      </a: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Availability of insurance plans/products affordable to most people.</a:t>
                      </a:r>
                    </a:p>
                    <a:p>
                      <a:pPr>
                        <a:spcAft>
                          <a:spcPts val="1200"/>
                        </a:spcAft>
                      </a:pPr>
                      <a:endParaRPr lang="it-IT" sz="1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79400139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2E6CEA71-53C1-C37E-C6F8-61B50B2B4F22}"/>
              </a:ext>
            </a:extLst>
          </p:cNvPr>
          <p:cNvSpPr txBox="1"/>
          <p:nvPr/>
        </p:nvSpPr>
        <p:spPr>
          <a:xfrm>
            <a:off x="296272" y="893810"/>
            <a:ext cx="849694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Each Strategic Goals are underpinned by a set of Objectives and Sub-objectives</a:t>
            </a:r>
          </a:p>
        </p:txBody>
      </p:sp>
      <p:sp>
        <p:nvSpPr>
          <p:cNvPr id="4" name="Rettangolo 6">
            <a:extLst>
              <a:ext uri="{FF2B5EF4-FFF2-40B4-BE49-F238E27FC236}">
                <a16:creationId xmlns:a16="http://schemas.microsoft.com/office/drawing/2014/main" id="{A45C8AF6-6E56-3D2A-41CF-BCAFC003053E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Axis of Action IV: SPECIFIC OBJECTIVES &amp; OUTCOMES</a:t>
            </a:r>
          </a:p>
        </p:txBody>
      </p:sp>
    </p:spTree>
    <p:extLst>
      <p:ext uri="{BB962C8B-B14F-4D97-AF65-F5344CB8AC3E}">
        <p14:creationId xmlns:p14="http://schemas.microsoft.com/office/powerpoint/2010/main" val="7327311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pic>
        <p:nvPicPr>
          <p:cNvPr id="4" name="Picture 3" descr="A graph of blue and white lines&#10;&#10;Description automatically generated">
            <a:extLst>
              <a:ext uri="{FF2B5EF4-FFF2-40B4-BE49-F238E27FC236}">
                <a16:creationId xmlns:a16="http://schemas.microsoft.com/office/drawing/2014/main" id="{8ADF2E0C-C978-073E-D0F6-4AEF88ADCDA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002" y="2116794"/>
            <a:ext cx="3339874" cy="289638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5D17D44-9999-2E06-464B-DD23B97CC19D}"/>
              </a:ext>
            </a:extLst>
          </p:cNvPr>
          <p:cNvSpPr txBox="1"/>
          <p:nvPr/>
        </p:nvSpPr>
        <p:spPr>
          <a:xfrm>
            <a:off x="781922" y="1257976"/>
            <a:ext cx="6552728" cy="5875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dirty="0"/>
              <a:t>In Houston, a 100-year extreme event is now a 1-in-23-years event (Hurricane Harvey, 2017)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939B2E-B23F-6C66-CE6D-87C0F101DEEF}"/>
              </a:ext>
            </a:extLst>
          </p:cNvPr>
          <p:cNvSpPr txBox="1"/>
          <p:nvPr/>
        </p:nvSpPr>
        <p:spPr>
          <a:xfrm>
            <a:off x="179512" y="5013176"/>
            <a:ext cx="8784976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Insurance costs have raised on average 34 % (2017 – 2023) </a:t>
            </a:r>
          </a:p>
          <a:p>
            <a:pPr algn="ctr"/>
            <a:r>
              <a:rPr lang="en-US" b="1" dirty="0"/>
              <a:t>Insurance is a Complementary FRM Measure, but it’s NOT a Sustainable Solution</a:t>
            </a:r>
          </a:p>
          <a:p>
            <a:pPr algn="ctr"/>
            <a:endParaRPr lang="en-US" b="1" dirty="0"/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People need to be responsible for their own resilience (homes and private companies)</a:t>
            </a:r>
          </a:p>
          <a:p>
            <a:pPr algn="ctr"/>
            <a:r>
              <a:rPr lang="en-US" b="1" dirty="0">
                <a:solidFill>
                  <a:srgbClr val="FF0000"/>
                </a:solidFill>
              </a:rPr>
              <a:t>Italy, from 01/01/2025 </a:t>
            </a:r>
            <a:r>
              <a:rPr lang="en-US" b="1" u="sng" dirty="0">
                <a:solidFill>
                  <a:srgbClr val="FF0000"/>
                </a:solidFill>
              </a:rPr>
              <a:t>Mandatory Natural Disaster Insurance</a:t>
            </a:r>
            <a:r>
              <a:rPr lang="en-US" b="1" dirty="0">
                <a:solidFill>
                  <a:srgbClr val="FF0000"/>
                </a:solidFill>
              </a:rPr>
              <a:t>  (Companies, then houses)</a:t>
            </a:r>
          </a:p>
        </p:txBody>
      </p:sp>
      <p:sp>
        <p:nvSpPr>
          <p:cNvPr id="11" name="Rettangolo 6">
            <a:extLst>
              <a:ext uri="{FF2B5EF4-FFF2-40B4-BE49-F238E27FC236}">
                <a16:creationId xmlns:a16="http://schemas.microsoft.com/office/drawing/2014/main" id="{F8317382-45C4-54AC-B1D3-5791AF48958C}"/>
              </a:ext>
            </a:extLst>
          </p:cNvPr>
          <p:cNvSpPr/>
          <p:nvPr/>
        </p:nvSpPr>
        <p:spPr>
          <a:xfrm>
            <a:off x="611560" y="633786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Flood Risk Transfer &amp; Financing</a:t>
            </a:r>
          </a:p>
        </p:txBody>
      </p:sp>
    </p:spTree>
    <p:extLst>
      <p:ext uri="{BB962C8B-B14F-4D97-AF65-F5344CB8AC3E}">
        <p14:creationId xmlns:p14="http://schemas.microsoft.com/office/powerpoint/2010/main" val="37525488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316782" y="2492896"/>
            <a:ext cx="865710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rgbClr val="003366"/>
                </a:solidFill>
              </a:rPr>
              <a:t>CONSULTATION PROCESS</a:t>
            </a:r>
          </a:p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rgbClr val="003366"/>
                </a:solidFill>
              </a:rPr>
              <a:t>Stakeholder Engagement for Validation of the FRM Strategy &amp; FRM Action Plan</a:t>
            </a:r>
          </a:p>
          <a:p>
            <a:pPr algn="ctr">
              <a:spcAft>
                <a:spcPts val="1200"/>
              </a:spcAft>
            </a:pPr>
            <a:r>
              <a:rPr lang="en-US" sz="2400" dirty="0">
                <a:solidFill>
                  <a:srgbClr val="003366"/>
                </a:solidFill>
              </a:rPr>
              <a:t>(After reviewing  and acknowledgment from Drin CORDA  - EWG)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53587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17" name="Rettangolo 6">
            <a:extLst>
              <a:ext uri="{FF2B5EF4-FFF2-40B4-BE49-F238E27FC236}">
                <a16:creationId xmlns:a16="http://schemas.microsoft.com/office/drawing/2014/main" id="{0F02122C-B8FB-604C-158A-8038EF35E951}"/>
              </a:ext>
            </a:extLst>
          </p:cNvPr>
          <p:cNvSpPr/>
          <p:nvPr/>
        </p:nvSpPr>
        <p:spPr>
          <a:xfrm>
            <a:off x="500618" y="800429"/>
            <a:ext cx="759540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3366"/>
                </a:solidFill>
              </a:rPr>
              <a:t>Communication Plan -  floods.drinbasin</a:t>
            </a:r>
            <a:r>
              <a:rPr lang="en-US" sz="3200" b="1" dirty="0">
                <a:solidFill>
                  <a:schemeClr val="tx2"/>
                </a:solidFill>
              </a:rPr>
              <a:t>.org</a:t>
            </a:r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04D5A90D-C6CD-4AFC-BAF9-133FC36E2872}"/>
              </a:ext>
            </a:extLst>
          </p:cNvPr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0536" y="16120"/>
            <a:ext cx="1013351" cy="6976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2FF71F0-ED6F-4547-BD6A-841D3CC4E6A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1560" y="1628800"/>
            <a:ext cx="7708080" cy="4834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29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reveal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165246" y="1700808"/>
            <a:ext cx="700092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003366"/>
                </a:solidFill>
              </a:rPr>
              <a:t>THANKS FOR ATTENTION</a:t>
            </a:r>
          </a:p>
          <a:p>
            <a:pPr algn="ctr"/>
            <a:endParaRPr lang="en-US" sz="3200" b="1" dirty="0">
              <a:solidFill>
                <a:srgbClr val="003366"/>
              </a:solidFill>
            </a:endParaRPr>
          </a:p>
          <a:p>
            <a:pPr algn="ctr"/>
            <a:r>
              <a:rPr lang="en-US" sz="3200" b="1" dirty="0">
                <a:solidFill>
                  <a:srgbClr val="003366"/>
                </a:solidFill>
              </a:rPr>
              <a:t>Doubts or Clarifications ?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020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1259632" y="2708920"/>
            <a:ext cx="7000924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rgbClr val="003366"/>
                </a:solidFill>
              </a:rPr>
              <a:t>Conceptual Approach of</a:t>
            </a:r>
          </a:p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rgbClr val="003366"/>
                </a:solidFill>
              </a:rPr>
              <a:t>FRM Strategy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266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34.png">
            <a:extLst>
              <a:ext uri="{FF2B5EF4-FFF2-40B4-BE49-F238E27FC236}">
                <a16:creationId xmlns:a16="http://schemas.microsoft.com/office/drawing/2014/main" id="{C103EAE9-EC0C-79D7-60C8-5668CE3E0B30}"/>
              </a:ext>
            </a:extLst>
          </p:cNvPr>
          <p:cNvPicPr/>
          <p:nvPr/>
        </p:nvPicPr>
        <p:blipFill>
          <a:blip r:embed="rId3"/>
          <a:srcRect l="23391" t="26347" r="22533" b="26089"/>
          <a:stretch>
            <a:fillRect/>
          </a:stretch>
        </p:blipFill>
        <p:spPr>
          <a:xfrm>
            <a:off x="35091" y="1209719"/>
            <a:ext cx="8576642" cy="5417012"/>
          </a:xfrm>
          <a:prstGeom prst="rect">
            <a:avLst/>
          </a:prstGeom>
          <a:ln/>
        </p:spPr>
      </p:pic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3" name="Rettangolo 6">
            <a:extLst>
              <a:ext uri="{FF2B5EF4-FFF2-40B4-BE49-F238E27FC236}">
                <a16:creationId xmlns:a16="http://schemas.microsoft.com/office/drawing/2014/main" id="{59C771CF-4901-9C0C-403D-7996538D3D96}"/>
              </a:ext>
            </a:extLst>
          </p:cNvPr>
          <p:cNvSpPr/>
          <p:nvPr/>
        </p:nvSpPr>
        <p:spPr>
          <a:xfrm>
            <a:off x="223976" y="763218"/>
            <a:ext cx="869604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Conceptual Approach of FRM Strategy &amp; FRM Action Plan</a:t>
            </a:r>
          </a:p>
        </p:txBody>
      </p:sp>
    </p:spTree>
    <p:extLst>
      <p:ext uri="{BB962C8B-B14F-4D97-AF65-F5344CB8AC3E}">
        <p14:creationId xmlns:p14="http://schemas.microsoft.com/office/powerpoint/2010/main" val="2980973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90325AE8-E639-7322-0BDB-DBC5E8357D4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9394480"/>
              </p:ext>
            </p:extLst>
          </p:nvPr>
        </p:nvGraphicFramePr>
        <p:xfrm>
          <a:off x="617291" y="2060848"/>
          <a:ext cx="8122127" cy="3816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4" name="Rettangolo 6">
            <a:extLst>
              <a:ext uri="{FF2B5EF4-FFF2-40B4-BE49-F238E27FC236}">
                <a16:creationId xmlns:a16="http://schemas.microsoft.com/office/drawing/2014/main" id="{FEA3CA01-E30E-C60B-E8A6-5D584FDCD2DE}"/>
              </a:ext>
            </a:extLst>
          </p:cNvPr>
          <p:cNvSpPr/>
          <p:nvPr/>
        </p:nvSpPr>
        <p:spPr>
          <a:xfrm>
            <a:off x="296272" y="706497"/>
            <a:ext cx="843262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Drin FRM Strategy – Axis of Action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4F20BD-1532-628B-8EF9-9FBAD9E00131}"/>
              </a:ext>
            </a:extLst>
          </p:cNvPr>
          <p:cNvSpPr txBox="1"/>
          <p:nvPr/>
        </p:nvSpPr>
        <p:spPr>
          <a:xfrm>
            <a:off x="81959" y="1222403"/>
            <a:ext cx="89800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000" dirty="0">
                <a:latin typeface="Calibri" panose="020F0502020204030204" pitchFamily="34" charset="0"/>
                <a:ea typeface="Cambria" panose="02040503050406030204" pitchFamily="18" charset="0"/>
              </a:rPr>
              <a:t>According to the institutional framework, existing enablers, and barriers, the following </a:t>
            </a:r>
            <a:r>
              <a:rPr lang="en-US" sz="2000" b="1" dirty="0">
                <a:latin typeface="Calibri" panose="020F0502020204030204" pitchFamily="34" charset="0"/>
                <a:ea typeface="Cambria" panose="02040503050406030204" pitchFamily="18" charset="0"/>
              </a:rPr>
              <a:t>Axis of Action </a:t>
            </a:r>
            <a:r>
              <a:rPr lang="en-US" sz="2000" dirty="0">
                <a:latin typeface="Calibri" panose="020F0502020204030204" pitchFamily="34" charset="0"/>
                <a:ea typeface="Cambria" panose="02040503050406030204" pitchFamily="18" charset="0"/>
              </a:rPr>
              <a:t>were recommended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(Feasible Technical &amp; Economical)</a:t>
            </a:r>
            <a:endParaRPr lang="en-US"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60345C-EDDD-F2F2-0D11-199C2C32DFCA}"/>
              </a:ext>
            </a:extLst>
          </p:cNvPr>
          <p:cNvSpPr txBox="1"/>
          <p:nvPr/>
        </p:nvSpPr>
        <p:spPr>
          <a:xfrm>
            <a:off x="296272" y="6151503"/>
            <a:ext cx="86556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Incorporate the FRM Policies on Agriculture and Energy </a:t>
            </a:r>
            <a:r>
              <a:rPr lang="en-US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(Hydropower) </a:t>
            </a:r>
            <a:r>
              <a:rPr lang="en-US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Sectors   </a:t>
            </a:r>
          </a:p>
        </p:txBody>
      </p:sp>
    </p:spTree>
    <p:extLst>
      <p:ext uri="{BB962C8B-B14F-4D97-AF65-F5344CB8AC3E}">
        <p14:creationId xmlns:p14="http://schemas.microsoft.com/office/powerpoint/2010/main" val="6168251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3" name="Rettangolo 6">
            <a:extLst>
              <a:ext uri="{FF2B5EF4-FFF2-40B4-BE49-F238E27FC236}">
                <a16:creationId xmlns:a16="http://schemas.microsoft.com/office/drawing/2014/main" id="{CB904BED-3EC2-003F-9376-3DB2743685C1}"/>
              </a:ext>
            </a:extLst>
          </p:cNvPr>
          <p:cNvSpPr/>
          <p:nvPr/>
        </p:nvSpPr>
        <p:spPr>
          <a:xfrm>
            <a:off x="611560" y="447242"/>
            <a:ext cx="759540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Draft Formulation of the FRM STRATEGY</a:t>
            </a:r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69D7D788-0639-C58C-1873-155060ACB3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18614034"/>
              </p:ext>
            </p:extLst>
          </p:nvPr>
        </p:nvGraphicFramePr>
        <p:xfrm>
          <a:off x="179512" y="1412776"/>
          <a:ext cx="8856984" cy="49001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val="873773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6"/>
          <p:cNvSpPr/>
          <p:nvPr/>
        </p:nvSpPr>
        <p:spPr>
          <a:xfrm>
            <a:off x="492731" y="2708920"/>
            <a:ext cx="796770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rgbClr val="003366"/>
                </a:solidFill>
              </a:rPr>
              <a:t>Drin FRM Strategy </a:t>
            </a:r>
          </a:p>
          <a:p>
            <a:pPr algn="ctr">
              <a:spcAft>
                <a:spcPts val="1200"/>
              </a:spcAft>
            </a:pPr>
            <a:r>
              <a:rPr lang="en-US" sz="3200" b="1" dirty="0">
                <a:solidFill>
                  <a:srgbClr val="003366"/>
                </a:solidFill>
              </a:rPr>
              <a:t>2025 – 2035</a:t>
            </a:r>
          </a:p>
          <a:p>
            <a:pPr algn="ctr">
              <a:spcAft>
                <a:spcPts val="1200"/>
              </a:spcAft>
            </a:pPr>
            <a:r>
              <a:rPr lang="en-US" sz="2400" b="1" dirty="0">
                <a:solidFill>
                  <a:srgbClr val="003366"/>
                </a:solidFill>
              </a:rPr>
              <a:t>(Up-graded according to the results of FRM Action Plan)</a:t>
            </a:r>
          </a:p>
        </p:txBody>
      </p:sp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85157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8207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D9F65DD-BB44-9999-DA59-7CFC637D4969}"/>
              </a:ext>
            </a:extLst>
          </p:cNvPr>
          <p:cNvSpPr txBox="1"/>
          <p:nvPr/>
        </p:nvSpPr>
        <p:spPr>
          <a:xfrm>
            <a:off x="99814" y="5215957"/>
            <a:ext cx="886467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ctr"/>
            <a:r>
              <a:rPr lang="en-US" sz="2000" b="1" dirty="0">
                <a:solidFill>
                  <a:srgbClr val="C0504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Oriented to Strengthening the Resilience of </a:t>
            </a:r>
          </a:p>
          <a:p>
            <a:pPr marL="360363" lvl="1" algn="ctr"/>
            <a:r>
              <a:rPr lang="en-US" sz="2000" b="1" dirty="0">
                <a:solidFill>
                  <a:srgbClr val="C0504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Drin’s Basin Communities)</a:t>
            </a:r>
          </a:p>
          <a:p>
            <a:pPr marL="360363" lvl="1" algn="just"/>
            <a:endParaRPr lang="en-US" sz="1400" dirty="0">
              <a:solidFill>
                <a:srgbClr val="17365D"/>
              </a:solidFill>
              <a:latin typeface="Calibri" panose="020F0502020204030204" pitchFamily="34" charset="0"/>
              <a:ea typeface="Cambria" panose="02040503050406030204" pitchFamily="18" charset="0"/>
            </a:endParaRPr>
          </a:p>
        </p:txBody>
      </p:sp>
      <p:sp>
        <p:nvSpPr>
          <p:cNvPr id="3" name="Rettangolo 6">
            <a:extLst>
              <a:ext uri="{FF2B5EF4-FFF2-40B4-BE49-F238E27FC236}">
                <a16:creationId xmlns:a16="http://schemas.microsoft.com/office/drawing/2014/main" id="{CB904BED-3EC2-003F-9376-3DB2743685C1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VISION &amp; MISSION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9B7865E4-F97E-63AB-E150-273A396296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5303410"/>
              </p:ext>
            </p:extLst>
          </p:nvPr>
        </p:nvGraphicFramePr>
        <p:xfrm>
          <a:off x="492731" y="1397000"/>
          <a:ext cx="8403313" cy="34435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0957">
                  <a:extLst>
                    <a:ext uri="{9D8B030D-6E8A-4147-A177-3AD203B41FA5}">
                      <a16:colId xmlns:a16="http://schemas.microsoft.com/office/drawing/2014/main" val="1324169224"/>
                    </a:ext>
                  </a:extLst>
                </a:gridCol>
                <a:gridCol w="7132356">
                  <a:extLst>
                    <a:ext uri="{9D8B030D-6E8A-4147-A177-3AD203B41FA5}">
                      <a16:colId xmlns:a16="http://schemas.microsoft.com/office/drawing/2014/main" val="4057746538"/>
                    </a:ext>
                  </a:extLst>
                </a:gridCol>
              </a:tblGrid>
              <a:tr h="1579608">
                <a:tc rowSpan="2"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rgbClr val="FFFF00"/>
                          </a:solidFill>
                          <a:highlight>
                            <a:srgbClr val="4F81BD"/>
                          </a:highlight>
                        </a:rPr>
                        <a:t>VISION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Long/Medium Term </a:t>
                      </a:r>
                      <a:r>
                        <a:rPr lang="en-US" sz="200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(2025 - 2035):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Reaffirms the </a:t>
                      </a:r>
                      <a:r>
                        <a:rPr lang="en-US" sz="1800" b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Shared Vision of the MoU </a:t>
                      </a:r>
                      <a:r>
                        <a:rPr lang="en-US" sz="1800" b="0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(2011). </a:t>
                      </a: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“Coordinated Integrated Management of the Shared Water Resources as a Means to ………… Promote </a:t>
                      </a:r>
                      <a:r>
                        <a:rPr lang="en-US" sz="1800" b="0" i="1" u="sng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Sustainable Development</a:t>
                      </a:r>
                      <a:r>
                        <a:rPr lang="en-US" sz="1800" b="0" i="1" dirty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 across the Drin Basin”</a:t>
                      </a:r>
                      <a:endParaRPr lang="en-US" sz="1200" b="0" i="1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86449278"/>
                  </a:ext>
                </a:extLst>
              </a:tr>
              <a:tr h="1010949"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</a:rPr>
                        <a:t>Short-Term (2025 - 2030):  </a:t>
                      </a:r>
                      <a:r>
                        <a:rPr lang="en-US" sz="1800" u="none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Make the Drin Basin’s </a:t>
                      </a:r>
                      <a:r>
                        <a:rPr lang="en-US" sz="1800" u="sng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Communities Resilient </a:t>
                      </a:r>
                      <a:r>
                        <a:rPr lang="en-US" sz="1800" u="none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and able to </a:t>
                      </a:r>
                      <a:r>
                        <a:rPr lang="en-US" sz="1800" b="1" u="none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Adapt</a:t>
                      </a:r>
                      <a:r>
                        <a:rPr lang="en-US" sz="1800" u="none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 to Climate Change Challenges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Cambria" panose="020405030504060302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65198927"/>
                  </a:ext>
                </a:extLst>
              </a:tr>
              <a:tr h="852988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FF00"/>
                          </a:solidFill>
                          <a:highlight>
                            <a:srgbClr val="4F81BD"/>
                          </a:highlight>
                        </a:rPr>
                        <a:t>MISSION</a:t>
                      </a:r>
                    </a:p>
                  </a:txBody>
                  <a:tcPr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Drin’s Basin </a:t>
                      </a:r>
                      <a:r>
                        <a:rPr lang="en-US" sz="1800" u="sng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Communities</a:t>
                      </a:r>
                      <a:r>
                        <a:rPr lang="en-US" sz="1800" u="none" kern="1200" dirty="0">
                          <a:solidFill>
                            <a:srgbClr val="17365D"/>
                          </a:solidFill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 are Prepared to Cope against extreme Hydro-Climatic events  (100 Years RP)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001865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4861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8">
            <a:extLst>
              <a:ext uri="{FF2B5EF4-FFF2-40B4-BE49-F238E27FC236}">
                <a16:creationId xmlns:a16="http://schemas.microsoft.com/office/drawing/2014/main" id="{80C54F14-32C1-051B-A2B4-9BC618DBF604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14" y="0"/>
            <a:ext cx="392917" cy="764704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 descr="A blue paint splashes on a white surface&#10;&#10;Description automatically generated with low confidence">
            <a:extLst>
              <a:ext uri="{FF2B5EF4-FFF2-40B4-BE49-F238E27FC236}">
                <a16:creationId xmlns:a16="http://schemas.microsoft.com/office/drawing/2014/main" id="{E6EB3280-3B94-1B10-7D70-E49FC0B111C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44624"/>
            <a:ext cx="1550903" cy="371676"/>
          </a:xfrm>
          <a:prstGeom prst="rect">
            <a:avLst/>
          </a:prstGeom>
        </p:spPr>
      </p:pic>
      <p:pic>
        <p:nvPicPr>
          <p:cNvPr id="8" name="Picture 7" descr="A picture containing text, font, graphics, logo&#10;&#10;Description automatically generated">
            <a:extLst>
              <a:ext uri="{FF2B5EF4-FFF2-40B4-BE49-F238E27FC236}">
                <a16:creationId xmlns:a16="http://schemas.microsoft.com/office/drawing/2014/main" id="{76282130-7EA8-8060-9864-817375770F6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8397" y="133470"/>
            <a:ext cx="1111500" cy="580341"/>
          </a:xfrm>
          <a:prstGeom prst="rect">
            <a:avLst/>
          </a:prstGeom>
        </p:spPr>
      </p:pic>
      <p:sp>
        <p:nvSpPr>
          <p:cNvPr id="3" name="Rettangolo 6">
            <a:extLst>
              <a:ext uri="{FF2B5EF4-FFF2-40B4-BE49-F238E27FC236}">
                <a16:creationId xmlns:a16="http://schemas.microsoft.com/office/drawing/2014/main" id="{CB904BED-3EC2-003F-9376-3DB2743685C1}"/>
              </a:ext>
            </a:extLst>
          </p:cNvPr>
          <p:cNvSpPr/>
          <p:nvPr/>
        </p:nvSpPr>
        <p:spPr>
          <a:xfrm>
            <a:off x="611560" y="447242"/>
            <a:ext cx="75954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STRATEGIC GOALS &amp; STRATEGIC OBJECTIVES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285CBB7-9094-AB75-B94A-E67D8626B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231570"/>
              </p:ext>
            </p:extLst>
          </p:nvPr>
        </p:nvGraphicFramePr>
        <p:xfrm>
          <a:off x="370342" y="1484784"/>
          <a:ext cx="8522137" cy="4981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8929">
                  <a:extLst>
                    <a:ext uri="{9D8B030D-6E8A-4147-A177-3AD203B41FA5}">
                      <a16:colId xmlns:a16="http://schemas.microsoft.com/office/drawing/2014/main" val="475736294"/>
                    </a:ext>
                  </a:extLst>
                </a:gridCol>
                <a:gridCol w="7233208">
                  <a:extLst>
                    <a:ext uri="{9D8B030D-6E8A-4147-A177-3AD203B41FA5}">
                      <a16:colId xmlns:a16="http://schemas.microsoft.com/office/drawing/2014/main" val="1160828754"/>
                    </a:ext>
                  </a:extLst>
                </a:gridCol>
              </a:tblGrid>
              <a:tr h="370840">
                <a:tc row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/>
                        <a:t>STRATEGIC  GOALS          &amp;   STRATEGIC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/>
                        <a:t>OBJECTIVES</a:t>
                      </a:r>
                    </a:p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dirty="0"/>
                        <a:t>(By 2030)</a:t>
                      </a:r>
                    </a:p>
                  </a:txBody>
                  <a:tcPr marL="0" marR="0" marT="36000" marB="36000" anchor="ctr"/>
                </a:tc>
                <a:tc>
                  <a:txBody>
                    <a:bodyPr/>
                    <a:lstStyle/>
                    <a:p>
                      <a:pPr marL="577850" marR="0" lvl="1" indent="-4000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romanUcPeriod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ENSURE FLOOD RISK AWARENESS, PREPAREDNESS &amp; GOOD GOVERNANCE</a:t>
                      </a:r>
                    </a:p>
                    <a:p>
                      <a:pPr marL="715963" marR="0" lvl="2" indent="-3587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Improving the transboundary Drin Flood Forecasting and Early Warning System to ensure timely and accurate alerts by 2030</a:t>
                      </a:r>
                      <a:endParaRPr kumimoji="0" lang="en-US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7365D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36000" marB="36000"/>
                </a:tc>
                <a:extLst>
                  <a:ext uri="{0D108BD9-81ED-4DB2-BD59-A6C34878D82A}">
                    <a16:rowId xmlns:a16="http://schemas.microsoft.com/office/drawing/2014/main" val="27007429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579437" marR="0" lvl="1" indent="-4000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romanUcPeriod" startAt="2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INCENTIVE NATURE-BASED SOLUTIONS &amp; NO-REGRET CLIMATE ADAPTATION MEASURES</a:t>
                      </a:r>
                    </a:p>
                    <a:p>
                      <a:pPr marL="715963" marR="0" lvl="2" indent="-3587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Incentivize the extensive construction of Nature Based Solutions (</a:t>
                      </a:r>
                      <a:r>
                        <a:rPr kumimoji="0" lang="en-US" sz="1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NbS</a:t>
                      </a: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) to increase soil-water storage and reduce the peak of floods by 2030</a:t>
                      </a:r>
                      <a:endParaRPr kumimoji="0" lang="en-US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7365D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+mn-cs"/>
                      </a:endParaRPr>
                    </a:p>
                  </a:txBody>
                  <a:tcPr marL="0" marR="0" marT="36000" marB="36000"/>
                </a:tc>
                <a:extLst>
                  <a:ext uri="{0D108BD9-81ED-4DB2-BD59-A6C34878D82A}">
                    <a16:rowId xmlns:a16="http://schemas.microsoft.com/office/drawing/2014/main" val="2769009754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579437" marR="0" lvl="1" indent="-4000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romanUcPeriod" startAt="3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PROMOTE EQUITABLE TRANSBOUNDARY COOPERATION AND BOTTOM-UP COMMUNITY BASED PROJECTS </a:t>
                      </a:r>
                    </a:p>
                    <a:p>
                      <a:pPr marL="715963" marR="0" lvl="2" indent="-3587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Promote and incentivize the preparation of Local/Municipal Flood Risk Management Action Plans (LFRMAP) by 2030</a:t>
                      </a:r>
                    </a:p>
                  </a:txBody>
                  <a:tcPr marL="0" marR="0" marT="36000" marB="36000"/>
                </a:tc>
                <a:extLst>
                  <a:ext uri="{0D108BD9-81ED-4DB2-BD59-A6C34878D82A}">
                    <a16:rowId xmlns:a16="http://schemas.microsoft.com/office/drawing/2014/main" val="114876356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36000" marB="36000"/>
                </a:tc>
                <a:tc>
                  <a:txBody>
                    <a:bodyPr/>
                    <a:lstStyle/>
                    <a:p>
                      <a:pPr marL="579437" marR="0" lvl="1" indent="-4000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/>
                        <a:buAutoNum type="romanUcPeriod" startAt="4"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+mn-cs"/>
                        </a:rPr>
                        <a:t>MAXIMIZE THE FINANCIAL RESOURCES  </a:t>
                      </a:r>
                    </a:p>
                    <a:p>
                      <a:pPr marL="579437" marR="0" lvl="1" indent="-4000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Courier New" panose="02070309020205020404" pitchFamily="49" charset="0"/>
                        <a:buChar char="o"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17365D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Identify new financial sources &amp; resources to fund the implementation of the Transboundary Flood Risk Management Action Plans  by 2030 </a:t>
                      </a:r>
                      <a:endParaRPr kumimoji="0" lang="en-US" sz="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17365D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36000" marB="36000"/>
                </a:tc>
                <a:extLst>
                  <a:ext uri="{0D108BD9-81ED-4DB2-BD59-A6C34878D82A}">
                    <a16:rowId xmlns:a16="http://schemas.microsoft.com/office/drawing/2014/main" val="2723927755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EA08A66-A4A9-57A6-973E-2849E97FC454}"/>
              </a:ext>
            </a:extLst>
          </p:cNvPr>
          <p:cNvSpPr txBox="1"/>
          <p:nvPr/>
        </p:nvSpPr>
        <p:spPr>
          <a:xfrm>
            <a:off x="99815" y="939849"/>
            <a:ext cx="8864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60363" lvl="1" algn="just">
              <a:spcBef>
                <a:spcPts val="600"/>
              </a:spcBef>
              <a:spcAft>
                <a:spcPts val="600"/>
              </a:spcAft>
            </a:pP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The </a:t>
            </a:r>
            <a:r>
              <a:rPr lang="en-US" sz="1800" b="1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VISION</a:t>
            </a: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 &amp; </a:t>
            </a:r>
            <a:r>
              <a:rPr lang="en-US" sz="1800" b="1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MISSION</a:t>
            </a:r>
            <a:r>
              <a:rPr lang="en-US" sz="1800" dirty="0">
                <a:solidFill>
                  <a:srgbClr val="17365D"/>
                </a:solidFill>
                <a:latin typeface="Calibri" panose="020F0502020204030204" pitchFamily="34" charset="0"/>
                <a:ea typeface="Cambria" panose="02040503050406030204" pitchFamily="18" charset="0"/>
              </a:rPr>
              <a:t> are underpinned by four (4) Strategic Goals &amp; Strategic Objectives</a:t>
            </a:r>
          </a:p>
        </p:txBody>
      </p:sp>
    </p:spTree>
    <p:extLst>
      <p:ext uri="{BB962C8B-B14F-4D97-AF65-F5344CB8AC3E}">
        <p14:creationId xmlns:p14="http://schemas.microsoft.com/office/powerpoint/2010/main" val="26235338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14444</TotalTime>
  <Words>2280</Words>
  <Application>Microsoft Office PowerPoint</Application>
  <PresentationFormat>On-screen Show (4:3)</PresentationFormat>
  <Paragraphs>212</Paragraphs>
  <Slides>24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Calibri</vt:lpstr>
      <vt:lpstr>Courier New</vt:lpstr>
      <vt:lpstr>Tema di Office</vt:lpstr>
      <vt:lpstr>Integrated Climate Change Adaptation (CCA) and Flood Risk management Strategy and Plan for the Drin River Basin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admin</dc:creator>
  <cp:lastModifiedBy>Luis Hernando Gomez</cp:lastModifiedBy>
  <cp:revision>972</cp:revision>
  <dcterms:created xsi:type="dcterms:W3CDTF">2021-05-14T17:16:41Z</dcterms:created>
  <dcterms:modified xsi:type="dcterms:W3CDTF">2024-09-26T08:48:24Z</dcterms:modified>
</cp:coreProperties>
</file>